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43"/>
  </p:notesMasterIdLst>
  <p:sldIdLst>
    <p:sldId id="256" r:id="rId2"/>
    <p:sldId id="317" r:id="rId3"/>
    <p:sldId id="316" r:id="rId4"/>
    <p:sldId id="370" r:id="rId5"/>
    <p:sldId id="319" r:id="rId6"/>
    <p:sldId id="268" r:id="rId7"/>
    <p:sldId id="364" r:id="rId8"/>
    <p:sldId id="318" r:id="rId9"/>
    <p:sldId id="292" r:id="rId10"/>
    <p:sldId id="293" r:id="rId11"/>
    <p:sldId id="345" r:id="rId12"/>
    <p:sldId id="334" r:id="rId13"/>
    <p:sldId id="320" r:id="rId14"/>
    <p:sldId id="335" r:id="rId15"/>
    <p:sldId id="338" r:id="rId16"/>
    <p:sldId id="339" r:id="rId17"/>
    <p:sldId id="340" r:id="rId18"/>
    <p:sldId id="369" r:id="rId19"/>
    <p:sldId id="321" r:id="rId20"/>
    <p:sldId id="323" r:id="rId21"/>
    <p:sldId id="327" r:id="rId22"/>
    <p:sldId id="333" r:id="rId23"/>
    <p:sldId id="341" r:id="rId24"/>
    <p:sldId id="273" r:id="rId25"/>
    <p:sldId id="274" r:id="rId26"/>
    <p:sldId id="367" r:id="rId27"/>
    <p:sldId id="361" r:id="rId28"/>
    <p:sldId id="368" r:id="rId29"/>
    <p:sldId id="352" r:id="rId30"/>
    <p:sldId id="362" r:id="rId31"/>
    <p:sldId id="267" r:id="rId32"/>
    <p:sldId id="375" r:id="rId33"/>
    <p:sldId id="377" r:id="rId34"/>
    <p:sldId id="376" r:id="rId35"/>
    <p:sldId id="378" r:id="rId36"/>
    <p:sldId id="380" r:id="rId37"/>
    <p:sldId id="381" r:id="rId38"/>
    <p:sldId id="382" r:id="rId39"/>
    <p:sldId id="283" r:id="rId40"/>
    <p:sldId id="308" r:id="rId41"/>
    <p:sldId id="3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36375-C7A2-4CE8-A896-0426C7077C7E}" v="64" dt="2022-09-14T16:22:57.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132" autoAdjust="0"/>
  </p:normalViewPr>
  <p:slideViewPr>
    <p:cSldViewPr snapToGrid="0">
      <p:cViewPr varScale="1">
        <p:scale>
          <a:sx n="75" d="100"/>
          <a:sy n="75" d="100"/>
        </p:scale>
        <p:origin x="78" y="28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75036375-C7A2-4CE8-A896-0426C7077C7E}"/>
    <pc:docChg chg="undo custSel addSld modSld sldOrd">
      <pc:chgData name="Johnson, Chad" userId="29e26967-ee32-4210-a1e6-19e5305e9c5f" providerId="ADAL" clId="{75036375-C7A2-4CE8-A896-0426C7077C7E}" dt="2022-09-14T16:22:57.714" v="110" actId="478"/>
      <pc:docMkLst>
        <pc:docMk/>
      </pc:docMkLst>
      <pc:sldChg chg="setBg">
        <pc:chgData name="Johnson, Chad" userId="29e26967-ee32-4210-a1e6-19e5305e9c5f" providerId="ADAL" clId="{75036375-C7A2-4CE8-A896-0426C7077C7E}" dt="2022-09-14T16:19:30.216" v="109"/>
        <pc:sldMkLst>
          <pc:docMk/>
          <pc:sldMk cId="2577108244" sldId="267"/>
        </pc:sldMkLst>
      </pc:sldChg>
      <pc:sldChg chg="ord">
        <pc:chgData name="Johnson, Chad" userId="29e26967-ee32-4210-a1e6-19e5305e9c5f" providerId="ADAL" clId="{75036375-C7A2-4CE8-A896-0426C7077C7E}" dt="2022-09-12T17:00:00.227" v="37"/>
        <pc:sldMkLst>
          <pc:docMk/>
          <pc:sldMk cId="722634314" sldId="292"/>
        </pc:sldMkLst>
      </pc:sldChg>
      <pc:sldChg chg="ord">
        <pc:chgData name="Johnson, Chad" userId="29e26967-ee32-4210-a1e6-19e5305e9c5f" providerId="ADAL" clId="{75036375-C7A2-4CE8-A896-0426C7077C7E}" dt="2022-09-12T17:00:00.227" v="37"/>
        <pc:sldMkLst>
          <pc:docMk/>
          <pc:sldMk cId="1857653154" sldId="293"/>
        </pc:sldMkLst>
      </pc:sldChg>
      <pc:sldChg chg="addSp delSp modSp mod">
        <pc:chgData name="Johnson, Chad" userId="29e26967-ee32-4210-a1e6-19e5305e9c5f" providerId="ADAL" clId="{75036375-C7A2-4CE8-A896-0426C7077C7E}" dt="2022-09-12T16:57:00.673" v="17" actId="1076"/>
        <pc:sldMkLst>
          <pc:docMk/>
          <pc:sldMk cId="3958201434" sldId="316"/>
        </pc:sldMkLst>
        <pc:picChg chg="del">
          <ac:chgData name="Johnson, Chad" userId="29e26967-ee32-4210-a1e6-19e5305e9c5f" providerId="ADAL" clId="{75036375-C7A2-4CE8-A896-0426C7077C7E}" dt="2022-09-12T16:55:29.092" v="1" actId="478"/>
          <ac:picMkLst>
            <pc:docMk/>
            <pc:sldMk cId="3958201434" sldId="316"/>
            <ac:picMk id="2" creationId="{0C5B4EBB-0E29-4A6D-AD6D-36014730F2B1}"/>
          </ac:picMkLst>
        </pc:picChg>
        <pc:picChg chg="del">
          <ac:chgData name="Johnson, Chad" userId="29e26967-ee32-4210-a1e6-19e5305e9c5f" providerId="ADAL" clId="{75036375-C7A2-4CE8-A896-0426C7077C7E}" dt="2022-09-12T16:55:28.471" v="0" actId="478"/>
          <ac:picMkLst>
            <pc:docMk/>
            <pc:sldMk cId="3958201434" sldId="316"/>
            <ac:picMk id="3" creationId="{E6F9D762-BEFB-47CE-B905-6BB96CEE45ED}"/>
          </ac:picMkLst>
        </pc:picChg>
        <pc:picChg chg="add mod">
          <ac:chgData name="Johnson, Chad" userId="29e26967-ee32-4210-a1e6-19e5305e9c5f" providerId="ADAL" clId="{75036375-C7A2-4CE8-A896-0426C7077C7E}" dt="2022-09-12T16:57:00.673" v="17" actId="1076"/>
          <ac:picMkLst>
            <pc:docMk/>
            <pc:sldMk cId="3958201434" sldId="316"/>
            <ac:picMk id="6" creationId="{43877262-01D6-119D-556E-8CCCDC92926B}"/>
          </ac:picMkLst>
        </pc:picChg>
        <pc:picChg chg="add mod">
          <ac:chgData name="Johnson, Chad" userId="29e26967-ee32-4210-a1e6-19e5305e9c5f" providerId="ADAL" clId="{75036375-C7A2-4CE8-A896-0426C7077C7E}" dt="2022-09-12T16:56:52.369" v="15" actId="14100"/>
          <ac:picMkLst>
            <pc:docMk/>
            <pc:sldMk cId="3958201434" sldId="316"/>
            <ac:picMk id="8" creationId="{B8CBF159-2AE2-A7ED-1B9F-2B85D2C93940}"/>
          </ac:picMkLst>
        </pc:picChg>
        <pc:picChg chg="mod">
          <ac:chgData name="Johnson, Chad" userId="29e26967-ee32-4210-a1e6-19e5305e9c5f" providerId="ADAL" clId="{75036375-C7A2-4CE8-A896-0426C7077C7E}" dt="2022-09-12T16:55:32.566" v="2" actId="1076"/>
          <ac:picMkLst>
            <pc:docMk/>
            <pc:sldMk cId="3958201434" sldId="316"/>
            <ac:picMk id="12290" creationId="{F91E4ECD-117E-4022-801A-4D132E3F9FB6}"/>
          </ac:picMkLst>
        </pc:picChg>
      </pc:sldChg>
      <pc:sldChg chg="ord">
        <pc:chgData name="Johnson, Chad" userId="29e26967-ee32-4210-a1e6-19e5305e9c5f" providerId="ADAL" clId="{75036375-C7A2-4CE8-A896-0426C7077C7E}" dt="2022-09-12T16:58:54.846" v="19"/>
        <pc:sldMkLst>
          <pc:docMk/>
          <pc:sldMk cId="3966018334" sldId="320"/>
        </pc:sldMkLst>
      </pc:sldChg>
      <pc:sldChg chg="ord">
        <pc:chgData name="Johnson, Chad" userId="29e26967-ee32-4210-a1e6-19e5305e9c5f" providerId="ADAL" clId="{75036375-C7A2-4CE8-A896-0426C7077C7E}" dt="2022-09-12T17:03:20.650" v="41"/>
        <pc:sldMkLst>
          <pc:docMk/>
          <pc:sldMk cId="2499318031" sldId="321"/>
        </pc:sldMkLst>
      </pc:sldChg>
      <pc:sldChg chg="ord">
        <pc:chgData name="Johnson, Chad" userId="29e26967-ee32-4210-a1e6-19e5305e9c5f" providerId="ADAL" clId="{75036375-C7A2-4CE8-A896-0426C7077C7E}" dt="2022-09-12T16:59:28.390" v="31"/>
        <pc:sldMkLst>
          <pc:docMk/>
          <pc:sldMk cId="370344024" sldId="323"/>
        </pc:sldMkLst>
      </pc:sldChg>
      <pc:sldChg chg="ord">
        <pc:chgData name="Johnson, Chad" userId="29e26967-ee32-4210-a1e6-19e5305e9c5f" providerId="ADAL" clId="{75036375-C7A2-4CE8-A896-0426C7077C7E}" dt="2022-09-12T16:59:00.313" v="21"/>
        <pc:sldMkLst>
          <pc:docMk/>
          <pc:sldMk cId="1343714115" sldId="335"/>
        </pc:sldMkLst>
      </pc:sldChg>
      <pc:sldChg chg="ord">
        <pc:chgData name="Johnson, Chad" userId="29e26967-ee32-4210-a1e6-19e5305e9c5f" providerId="ADAL" clId="{75036375-C7A2-4CE8-A896-0426C7077C7E}" dt="2022-09-12T16:59:24.704" v="29"/>
        <pc:sldMkLst>
          <pc:docMk/>
          <pc:sldMk cId="4141795699" sldId="338"/>
        </pc:sldMkLst>
      </pc:sldChg>
      <pc:sldChg chg="ord">
        <pc:chgData name="Johnson, Chad" userId="29e26967-ee32-4210-a1e6-19e5305e9c5f" providerId="ADAL" clId="{75036375-C7A2-4CE8-A896-0426C7077C7E}" dt="2022-09-12T16:59:04.542" v="23"/>
        <pc:sldMkLst>
          <pc:docMk/>
          <pc:sldMk cId="1096490994" sldId="339"/>
        </pc:sldMkLst>
      </pc:sldChg>
      <pc:sldChg chg="ord">
        <pc:chgData name="Johnson, Chad" userId="29e26967-ee32-4210-a1e6-19e5305e9c5f" providerId="ADAL" clId="{75036375-C7A2-4CE8-A896-0426C7077C7E}" dt="2022-09-12T16:59:07.360" v="25"/>
        <pc:sldMkLst>
          <pc:docMk/>
          <pc:sldMk cId="2596992733" sldId="340"/>
        </pc:sldMkLst>
      </pc:sldChg>
      <pc:sldChg chg="ord">
        <pc:chgData name="Johnson, Chad" userId="29e26967-ee32-4210-a1e6-19e5305e9c5f" providerId="ADAL" clId="{75036375-C7A2-4CE8-A896-0426C7077C7E}" dt="2022-09-12T17:03:35.698" v="43"/>
        <pc:sldMkLst>
          <pc:docMk/>
          <pc:sldMk cId="344710431" sldId="345"/>
        </pc:sldMkLst>
      </pc:sldChg>
      <pc:sldChg chg="ord">
        <pc:chgData name="Johnson, Chad" userId="29e26967-ee32-4210-a1e6-19e5305e9c5f" providerId="ADAL" clId="{75036375-C7A2-4CE8-A896-0426C7077C7E}" dt="2022-09-12T16:59:36.719" v="33"/>
        <pc:sldMkLst>
          <pc:docMk/>
          <pc:sldMk cId="3526647210" sldId="369"/>
        </pc:sldMkLst>
      </pc:sldChg>
      <pc:sldChg chg="addSp delSp modSp new mod">
        <pc:chgData name="Johnson, Chad" userId="29e26967-ee32-4210-a1e6-19e5305e9c5f" providerId="ADAL" clId="{75036375-C7A2-4CE8-A896-0426C7077C7E}" dt="2022-09-12T17:30:01.164" v="105" actId="1076"/>
        <pc:sldMkLst>
          <pc:docMk/>
          <pc:sldMk cId="103230515" sldId="370"/>
        </pc:sldMkLst>
        <pc:spChg chg="del">
          <ac:chgData name="Johnson, Chad" userId="29e26967-ee32-4210-a1e6-19e5305e9c5f" providerId="ADAL" clId="{75036375-C7A2-4CE8-A896-0426C7077C7E}" dt="2022-09-12T17:10:20.782" v="45" actId="478"/>
          <ac:spMkLst>
            <pc:docMk/>
            <pc:sldMk cId="103230515" sldId="370"/>
            <ac:spMk id="3" creationId="{D2028937-213F-5798-E480-0F3A9F811477}"/>
          </ac:spMkLst>
        </pc:spChg>
        <pc:picChg chg="add mod">
          <ac:chgData name="Johnson, Chad" userId="29e26967-ee32-4210-a1e6-19e5305e9c5f" providerId="ADAL" clId="{75036375-C7A2-4CE8-A896-0426C7077C7E}" dt="2022-09-12T17:24:41.494" v="87" actId="1076"/>
          <ac:picMkLst>
            <pc:docMk/>
            <pc:sldMk cId="103230515" sldId="370"/>
            <ac:picMk id="1026" creationId="{DF5C2192-E7C4-AD5B-DEE4-3A9BB1C2DEDF}"/>
          </ac:picMkLst>
        </pc:picChg>
        <pc:picChg chg="add mod modCrop">
          <ac:chgData name="Johnson, Chad" userId="29e26967-ee32-4210-a1e6-19e5305e9c5f" providerId="ADAL" clId="{75036375-C7A2-4CE8-A896-0426C7077C7E}" dt="2022-09-12T17:24:53.039" v="88" actId="1076"/>
          <ac:picMkLst>
            <pc:docMk/>
            <pc:sldMk cId="103230515" sldId="370"/>
            <ac:picMk id="1028" creationId="{E115BA4D-5CB7-2EC0-9AF6-4300CE732563}"/>
          </ac:picMkLst>
        </pc:picChg>
        <pc:picChg chg="add mod">
          <ac:chgData name="Johnson, Chad" userId="29e26967-ee32-4210-a1e6-19e5305e9c5f" providerId="ADAL" clId="{75036375-C7A2-4CE8-A896-0426C7077C7E}" dt="2022-09-12T17:24:56.928" v="89" actId="1076"/>
          <ac:picMkLst>
            <pc:docMk/>
            <pc:sldMk cId="103230515" sldId="370"/>
            <ac:picMk id="1030" creationId="{F9D4E49D-BE1D-8939-6C6D-262F690DC355}"/>
          </ac:picMkLst>
        </pc:picChg>
        <pc:picChg chg="add mod">
          <ac:chgData name="Johnson, Chad" userId="29e26967-ee32-4210-a1e6-19e5305e9c5f" providerId="ADAL" clId="{75036375-C7A2-4CE8-A896-0426C7077C7E}" dt="2022-09-12T17:25:02.920" v="90" actId="1076"/>
          <ac:picMkLst>
            <pc:docMk/>
            <pc:sldMk cId="103230515" sldId="370"/>
            <ac:picMk id="1032" creationId="{47F0E935-D347-6A69-1C18-4F83E8F3A293}"/>
          </ac:picMkLst>
        </pc:picChg>
        <pc:picChg chg="add mod">
          <ac:chgData name="Johnson, Chad" userId="29e26967-ee32-4210-a1e6-19e5305e9c5f" providerId="ADAL" clId="{75036375-C7A2-4CE8-A896-0426C7077C7E}" dt="2022-09-12T17:26:21.680" v="98" actId="1076"/>
          <ac:picMkLst>
            <pc:docMk/>
            <pc:sldMk cId="103230515" sldId="370"/>
            <ac:picMk id="1034" creationId="{387F865A-A6A8-46D8-E1EE-D673990C29FC}"/>
          </ac:picMkLst>
        </pc:picChg>
        <pc:picChg chg="add mod">
          <ac:chgData name="Johnson, Chad" userId="29e26967-ee32-4210-a1e6-19e5305e9c5f" providerId="ADAL" clId="{75036375-C7A2-4CE8-A896-0426C7077C7E}" dt="2022-09-12T17:30:01.164" v="105" actId="1076"/>
          <ac:picMkLst>
            <pc:docMk/>
            <pc:sldMk cId="103230515" sldId="370"/>
            <ac:picMk id="1036" creationId="{7CE66B09-88D1-9491-8D09-EBB37FF99D1F}"/>
          </ac:picMkLst>
        </pc:picChg>
      </pc:sldChg>
      <pc:sldChg chg="modSp mod">
        <pc:chgData name="Johnson, Chad" userId="29e26967-ee32-4210-a1e6-19e5305e9c5f" providerId="ADAL" clId="{75036375-C7A2-4CE8-A896-0426C7077C7E}" dt="2022-09-14T16:19:14.036" v="106" actId="27636"/>
        <pc:sldMkLst>
          <pc:docMk/>
          <pc:sldMk cId="1626880611" sldId="375"/>
        </pc:sldMkLst>
        <pc:spChg chg="mod">
          <ac:chgData name="Johnson, Chad" userId="29e26967-ee32-4210-a1e6-19e5305e9c5f" providerId="ADAL" clId="{75036375-C7A2-4CE8-A896-0426C7077C7E}" dt="2022-09-14T16:19:14.036" v="106" actId="27636"/>
          <ac:spMkLst>
            <pc:docMk/>
            <pc:sldMk cId="1626880611" sldId="375"/>
            <ac:spMk id="3" creationId="{00000000-0000-0000-0000-000000000000}"/>
          </ac:spMkLst>
        </pc:spChg>
      </pc:sldChg>
      <pc:sldChg chg="delSp modSp mod modAnim">
        <pc:chgData name="Johnson, Chad" userId="29e26967-ee32-4210-a1e6-19e5305e9c5f" providerId="ADAL" clId="{75036375-C7A2-4CE8-A896-0426C7077C7E}" dt="2022-09-14T16:22:57.714" v="110" actId="478"/>
        <pc:sldMkLst>
          <pc:docMk/>
          <pc:sldMk cId="93712754" sldId="377"/>
        </pc:sldMkLst>
        <pc:spChg chg="mod">
          <ac:chgData name="Johnson, Chad" userId="29e26967-ee32-4210-a1e6-19e5305e9c5f" providerId="ADAL" clId="{75036375-C7A2-4CE8-A896-0426C7077C7E}" dt="2022-09-14T16:19:14.045" v="107" actId="27636"/>
          <ac:spMkLst>
            <pc:docMk/>
            <pc:sldMk cId="93712754" sldId="377"/>
            <ac:spMk id="3" creationId="{00000000-0000-0000-0000-000000000000}"/>
          </ac:spMkLst>
        </pc:spChg>
        <pc:picChg chg="del">
          <ac:chgData name="Johnson, Chad" userId="29e26967-ee32-4210-a1e6-19e5305e9c5f" providerId="ADAL" clId="{75036375-C7A2-4CE8-A896-0426C7077C7E}" dt="2022-09-14T16:22:57.714" v="110" actId="478"/>
          <ac:picMkLst>
            <pc:docMk/>
            <pc:sldMk cId="93712754" sldId="377"/>
            <ac:picMk id="5126" creationId="{56A4BEF0-7F53-4680-8C38-50F407921936}"/>
          </ac:picMkLst>
        </pc:picChg>
      </pc:sldChg>
      <pc:sldChg chg="modSp mod">
        <pc:chgData name="Johnson, Chad" userId="29e26967-ee32-4210-a1e6-19e5305e9c5f" providerId="ADAL" clId="{75036375-C7A2-4CE8-A896-0426C7077C7E}" dt="2022-09-14T16:19:14.061" v="108" actId="27636"/>
        <pc:sldMkLst>
          <pc:docMk/>
          <pc:sldMk cId="430805873" sldId="380"/>
        </pc:sldMkLst>
        <pc:spChg chg="mod">
          <ac:chgData name="Johnson, Chad" userId="29e26967-ee32-4210-a1e6-19e5305e9c5f" providerId="ADAL" clId="{75036375-C7A2-4CE8-A896-0426C7077C7E}" dt="2022-09-14T16:19:14.061" v="108" actId="27636"/>
          <ac:spMkLst>
            <pc:docMk/>
            <pc:sldMk cId="430805873" sldId="380"/>
            <ac:spMk id="3" creationId="{00000000-0000-0000-0000-000000000000}"/>
          </ac:spMkLst>
        </pc:spChg>
      </pc:sldChg>
    </pc:docChg>
  </pc:docChgLst>
  <pc:docChgLst>
    <pc:chgData name="Johnson, Chad" userId="29e26967-ee32-4210-a1e6-19e5305e9c5f" providerId="ADAL" clId="{34BF86F5-6059-4DA0-888E-D46C14C32C3F}"/>
    <pc:docChg chg="custSel modSld">
      <pc:chgData name="Johnson, Chad" userId="29e26967-ee32-4210-a1e6-19e5305e9c5f" providerId="ADAL" clId="{34BF86F5-6059-4DA0-888E-D46C14C32C3F}" dt="2021-01-13T19:17:37.230" v="42"/>
      <pc:docMkLst>
        <pc:docMk/>
      </pc:docMkLst>
      <pc:sldChg chg="modSp mod">
        <pc:chgData name="Johnson, Chad" userId="29e26967-ee32-4210-a1e6-19e5305e9c5f" providerId="ADAL" clId="{34BF86F5-6059-4DA0-888E-D46C14C32C3F}" dt="2021-01-13T19:16:33.500" v="19" actId="20577"/>
        <pc:sldMkLst>
          <pc:docMk/>
          <pc:sldMk cId="2051058274" sldId="256"/>
        </pc:sldMkLst>
        <pc:spChg chg="mod">
          <ac:chgData name="Johnson, Chad" userId="29e26967-ee32-4210-a1e6-19e5305e9c5f" providerId="ADAL" clId="{34BF86F5-6059-4DA0-888E-D46C14C32C3F}" dt="2021-01-13T19:16:24.675" v="6" actId="20577"/>
          <ac:spMkLst>
            <pc:docMk/>
            <pc:sldMk cId="2051058274" sldId="256"/>
            <ac:spMk id="2" creationId="{BE6A06DF-F722-4988-BC89-851B8C82FDE0}"/>
          </ac:spMkLst>
        </pc:spChg>
        <pc:spChg chg="mod">
          <ac:chgData name="Johnson, Chad" userId="29e26967-ee32-4210-a1e6-19e5305e9c5f" providerId="ADAL" clId="{34BF86F5-6059-4DA0-888E-D46C14C32C3F}" dt="2021-01-13T19:16:33.500" v="19" actId="20577"/>
          <ac:spMkLst>
            <pc:docMk/>
            <pc:sldMk cId="2051058274" sldId="256"/>
            <ac:spMk id="3" creationId="{82E07F94-A1B7-4386-B249-3F37A1222475}"/>
          </ac:spMkLst>
        </pc:spChg>
      </pc:sldChg>
      <pc:sldChg chg="modSp">
        <pc:chgData name="Johnson, Chad" userId="29e26967-ee32-4210-a1e6-19e5305e9c5f" providerId="ADAL" clId="{34BF86F5-6059-4DA0-888E-D46C14C32C3F}" dt="2021-01-13T19:16:54.910" v="34"/>
        <pc:sldMkLst>
          <pc:docMk/>
          <pc:sldMk cId="4000903564" sldId="258"/>
        </pc:sldMkLst>
        <pc:spChg chg="mod">
          <ac:chgData name="Johnson, Chad" userId="29e26967-ee32-4210-a1e6-19e5305e9c5f" providerId="ADAL" clId="{34BF86F5-6059-4DA0-888E-D46C14C32C3F}" dt="2021-01-13T19:16:54.910" v="34"/>
          <ac:spMkLst>
            <pc:docMk/>
            <pc:sldMk cId="4000903564" sldId="258"/>
            <ac:spMk id="3" creationId="{EF320C3C-2BC8-469A-BFA5-E8E1472D9D2A}"/>
          </ac:spMkLst>
        </pc:spChg>
      </pc:sldChg>
      <pc:sldChg chg="modSp">
        <pc:chgData name="Johnson, Chad" userId="29e26967-ee32-4210-a1e6-19e5305e9c5f" providerId="ADAL" clId="{34BF86F5-6059-4DA0-888E-D46C14C32C3F}" dt="2021-01-13T19:16:51.737" v="33"/>
        <pc:sldMkLst>
          <pc:docMk/>
          <pc:sldMk cId="2312773926" sldId="267"/>
        </pc:sldMkLst>
        <pc:spChg chg="mod">
          <ac:chgData name="Johnson, Chad" userId="29e26967-ee32-4210-a1e6-19e5305e9c5f" providerId="ADAL" clId="{34BF86F5-6059-4DA0-888E-D46C14C32C3F}" dt="2021-01-13T19:16:51.737" v="33"/>
          <ac:spMkLst>
            <pc:docMk/>
            <pc:sldMk cId="2312773926" sldId="267"/>
            <ac:spMk id="4" creationId="{F74D7C80-3B39-494D-A52F-736E55FFA695}"/>
          </ac:spMkLst>
        </pc:spChg>
      </pc:sldChg>
      <pc:sldChg chg="modSp mod">
        <pc:chgData name="Johnson, Chad" userId="29e26967-ee32-4210-a1e6-19e5305e9c5f" providerId="ADAL" clId="{34BF86F5-6059-4DA0-888E-D46C14C32C3F}" dt="2021-01-13T19:16:46.068" v="32" actId="6549"/>
        <pc:sldMkLst>
          <pc:docMk/>
          <pc:sldMk cId="760246903" sldId="268"/>
        </pc:sldMkLst>
        <pc:spChg chg="mod">
          <ac:chgData name="Johnson, Chad" userId="29e26967-ee32-4210-a1e6-19e5305e9c5f" providerId="ADAL" clId="{34BF86F5-6059-4DA0-888E-D46C14C32C3F}" dt="2021-01-13T19:16:46.068" v="32" actId="6549"/>
          <ac:spMkLst>
            <pc:docMk/>
            <pc:sldMk cId="760246903" sldId="268"/>
            <ac:spMk id="6" creationId="{1483CA38-473A-422C-912C-D2C122A94C1D}"/>
          </ac:spMkLst>
        </pc:spChg>
      </pc:sldChg>
      <pc:sldChg chg="modSp">
        <pc:chgData name="Johnson, Chad" userId="29e26967-ee32-4210-a1e6-19e5305e9c5f" providerId="ADAL" clId="{34BF86F5-6059-4DA0-888E-D46C14C32C3F}" dt="2021-01-13T19:17:23.311" v="39"/>
        <pc:sldMkLst>
          <pc:docMk/>
          <pc:sldMk cId="722634314" sldId="292"/>
        </pc:sldMkLst>
        <pc:spChg chg="mod">
          <ac:chgData name="Johnson, Chad" userId="29e26967-ee32-4210-a1e6-19e5305e9c5f" providerId="ADAL" clId="{34BF86F5-6059-4DA0-888E-D46C14C32C3F}" dt="2021-01-13T19:17:23.311" v="39"/>
          <ac:spMkLst>
            <pc:docMk/>
            <pc:sldMk cId="722634314" sldId="292"/>
            <ac:spMk id="4" creationId="{F54D1613-6A95-4A25-99A4-AE51615AE9BD}"/>
          </ac:spMkLst>
        </pc:spChg>
      </pc:sldChg>
      <pc:sldChg chg="modSp">
        <pc:chgData name="Johnson, Chad" userId="29e26967-ee32-4210-a1e6-19e5305e9c5f" providerId="ADAL" clId="{34BF86F5-6059-4DA0-888E-D46C14C32C3F}" dt="2021-01-13T19:17:25.958" v="40"/>
        <pc:sldMkLst>
          <pc:docMk/>
          <pc:sldMk cId="1857653154" sldId="293"/>
        </pc:sldMkLst>
        <pc:spChg chg="mod">
          <ac:chgData name="Johnson, Chad" userId="29e26967-ee32-4210-a1e6-19e5305e9c5f" providerId="ADAL" clId="{34BF86F5-6059-4DA0-888E-D46C14C32C3F}" dt="2021-01-13T19:17:25.958" v="40"/>
          <ac:spMkLst>
            <pc:docMk/>
            <pc:sldMk cId="1857653154" sldId="293"/>
            <ac:spMk id="4" creationId="{6E46625B-34D2-4374-87D1-CE72CF267CAD}"/>
          </ac:spMkLst>
        </pc:spChg>
      </pc:sldChg>
      <pc:sldChg chg="modSp mod">
        <pc:chgData name="Johnson, Chad" userId="29e26967-ee32-4210-a1e6-19e5305e9c5f" providerId="ADAL" clId="{34BF86F5-6059-4DA0-888E-D46C14C32C3F}" dt="2021-01-13T19:17:11.668" v="37" actId="1076"/>
        <pc:sldMkLst>
          <pc:docMk/>
          <pc:sldMk cId="3915792620" sldId="334"/>
        </pc:sldMkLst>
        <pc:spChg chg="mod">
          <ac:chgData name="Johnson, Chad" userId="29e26967-ee32-4210-a1e6-19e5305e9c5f" providerId="ADAL" clId="{34BF86F5-6059-4DA0-888E-D46C14C32C3F}" dt="2021-01-13T19:17:11.668" v="37" actId="1076"/>
          <ac:spMkLst>
            <pc:docMk/>
            <pc:sldMk cId="3915792620" sldId="334"/>
            <ac:spMk id="10" creationId="{570EC169-4380-4326-91FA-EF7D0BE33EAD}"/>
          </ac:spMkLst>
        </pc:spChg>
      </pc:sldChg>
      <pc:sldChg chg="modSp">
        <pc:chgData name="Johnson, Chad" userId="29e26967-ee32-4210-a1e6-19e5305e9c5f" providerId="ADAL" clId="{34BF86F5-6059-4DA0-888E-D46C14C32C3F}" dt="2021-01-13T19:17:19.942" v="38"/>
        <pc:sldMkLst>
          <pc:docMk/>
          <pc:sldMk cId="3073408586" sldId="349"/>
        </pc:sldMkLst>
        <pc:spChg chg="mod">
          <ac:chgData name="Johnson, Chad" userId="29e26967-ee32-4210-a1e6-19e5305e9c5f" providerId="ADAL" clId="{34BF86F5-6059-4DA0-888E-D46C14C32C3F}" dt="2021-01-13T19:17:19.942" v="38"/>
          <ac:spMkLst>
            <pc:docMk/>
            <pc:sldMk cId="3073408586" sldId="349"/>
            <ac:spMk id="4" creationId="{7A02703D-9AF6-42A2-801B-2618D8818E52}"/>
          </ac:spMkLst>
        </pc:spChg>
      </pc:sldChg>
      <pc:sldChg chg="modSp">
        <pc:chgData name="Johnson, Chad" userId="29e26967-ee32-4210-a1e6-19e5305e9c5f" providerId="ADAL" clId="{34BF86F5-6059-4DA0-888E-D46C14C32C3F}" dt="2021-01-13T19:17:33.911" v="41"/>
        <pc:sldMkLst>
          <pc:docMk/>
          <pc:sldMk cId="4021174257" sldId="352"/>
        </pc:sldMkLst>
        <pc:spChg chg="mod">
          <ac:chgData name="Johnson, Chad" userId="29e26967-ee32-4210-a1e6-19e5305e9c5f" providerId="ADAL" clId="{34BF86F5-6059-4DA0-888E-D46C14C32C3F}" dt="2021-01-13T19:17:33.911" v="41"/>
          <ac:spMkLst>
            <pc:docMk/>
            <pc:sldMk cId="4021174257" sldId="352"/>
            <ac:spMk id="5" creationId="{4F98712D-2CC4-461D-B9EB-EC565C249AD0}"/>
          </ac:spMkLst>
        </pc:spChg>
      </pc:sldChg>
      <pc:sldChg chg="modSp">
        <pc:chgData name="Johnson, Chad" userId="29e26967-ee32-4210-a1e6-19e5305e9c5f" providerId="ADAL" clId="{34BF86F5-6059-4DA0-888E-D46C14C32C3F}" dt="2021-01-13T19:17:37.230" v="42"/>
        <pc:sldMkLst>
          <pc:docMk/>
          <pc:sldMk cId="793142326" sldId="355"/>
        </pc:sldMkLst>
        <pc:spChg chg="mod">
          <ac:chgData name="Johnson, Chad" userId="29e26967-ee32-4210-a1e6-19e5305e9c5f" providerId="ADAL" clId="{34BF86F5-6059-4DA0-888E-D46C14C32C3F}" dt="2021-01-13T19:17:37.230" v="42"/>
          <ac:spMkLst>
            <pc:docMk/>
            <pc:sldMk cId="793142326" sldId="355"/>
            <ac:spMk id="4" creationId="{F5E008CF-38EA-4A36-91AB-796E53D1E0DD}"/>
          </ac:spMkLst>
        </pc:spChg>
      </pc:sldChg>
      <pc:sldChg chg="modSp mod">
        <pc:chgData name="Johnson, Chad" userId="29e26967-ee32-4210-a1e6-19e5305e9c5f" providerId="ADAL" clId="{34BF86F5-6059-4DA0-888E-D46C14C32C3F}" dt="2021-01-12T22:36:49.495" v="3" actId="1076"/>
        <pc:sldMkLst>
          <pc:docMk/>
          <pc:sldMk cId="1856126675" sldId="359"/>
        </pc:sldMkLst>
        <pc:spChg chg="mod">
          <ac:chgData name="Johnson, Chad" userId="29e26967-ee32-4210-a1e6-19e5305e9c5f" providerId="ADAL" clId="{34BF86F5-6059-4DA0-888E-D46C14C32C3F}" dt="2021-01-12T22:36:49.495" v="3" actId="1076"/>
          <ac:spMkLst>
            <pc:docMk/>
            <pc:sldMk cId="1856126675" sldId="359"/>
            <ac:spMk id="12" creationId="{CD290C1F-FBE9-4010-8F13-811BBC24C3A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D496F-D893-4058-91B5-5014731C8F28}" type="datetimeFigureOut">
              <a:rPr lang="en-US" smtClean="0"/>
              <a:t>9/14/2022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A81BE-A578-4659-A80B-DD978A2E3023}" type="slidenum">
              <a:rPr lang="en-US" smtClean="0"/>
              <a:t>‹#›</a:t>
            </a:fld>
            <a:endParaRPr lang="en-US"/>
          </a:p>
        </p:txBody>
      </p:sp>
    </p:spTree>
    <p:extLst>
      <p:ext uri="{BB962C8B-B14F-4D97-AF65-F5344CB8AC3E}">
        <p14:creationId xmlns:p14="http://schemas.microsoft.com/office/powerpoint/2010/main" val="26143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edia1.razorplanet.com/share/510694-5121/resources/517801_TheHolmesRaheLifeStressInventory22814.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Information Security </a:t>
            </a:r>
          </a:p>
          <a:p>
            <a:r>
              <a:rPr lang="en-US" sz="1200" dirty="0"/>
              <a:t>vs. </a:t>
            </a:r>
          </a:p>
          <a:p>
            <a:r>
              <a:rPr lang="en-US" sz="1200" dirty="0"/>
              <a:t>Information Assurance</a:t>
            </a:r>
          </a:p>
          <a:p>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6</a:t>
            </a:fld>
            <a:endParaRPr lang="en-US"/>
          </a:p>
        </p:txBody>
      </p:sp>
    </p:spTree>
    <p:extLst>
      <p:ext uri="{BB962C8B-B14F-4D97-AF65-F5344CB8AC3E}">
        <p14:creationId xmlns:p14="http://schemas.microsoft.com/office/powerpoint/2010/main" val="2499302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dirty="0"/>
              <a:t>Data security professionals that do not follow professional principles</a:t>
            </a:r>
          </a:p>
          <a:p>
            <a:pPr lvl="0"/>
            <a:r>
              <a:rPr lang="en-US" sz="2000" dirty="0"/>
              <a:t>Privacy / Compliance professionals that do not follow standards</a:t>
            </a:r>
          </a:p>
          <a:p>
            <a:pPr lvl="0"/>
            <a:r>
              <a:rPr lang="en-US" sz="2000" dirty="0"/>
              <a:t>Violation of laws, contracts, and trust. </a:t>
            </a:r>
          </a:p>
          <a:p>
            <a:pPr lvl="0"/>
            <a:r>
              <a:rPr lang="en-US" sz="2000" dirty="0"/>
              <a:t>Security knows the blind spots, gaps – or should.</a:t>
            </a:r>
          </a:p>
          <a:p>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9</a:t>
            </a:fld>
            <a:endParaRPr lang="en-US"/>
          </a:p>
        </p:txBody>
      </p:sp>
    </p:spTree>
    <p:extLst>
      <p:ext uri="{BB962C8B-B14F-4D97-AF65-F5344CB8AC3E}">
        <p14:creationId xmlns:p14="http://schemas.microsoft.com/office/powerpoint/2010/main" val="298565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sardonically fill in the blanks follow incidents, answering the question “WHY did they respond to the phish and give away their password” with the least charitable terms. </a:t>
            </a:r>
          </a:p>
          <a:p>
            <a:endParaRPr lang="en-US" dirty="0"/>
          </a:p>
        </p:txBody>
      </p:sp>
      <p:sp>
        <p:nvSpPr>
          <p:cNvPr id="4" name="Slide Number Placeholder 3"/>
          <p:cNvSpPr>
            <a:spLocks noGrp="1"/>
          </p:cNvSpPr>
          <p:nvPr>
            <p:ph type="sldNum" sz="quarter" idx="5"/>
          </p:nvPr>
        </p:nvSpPr>
        <p:spPr/>
        <p:txBody>
          <a:bodyPr/>
          <a:lstStyle/>
          <a:p>
            <a:fld id="{E031F82A-FE46-44E4-A187-D1071BBE6AB3}" type="slidenum">
              <a:rPr lang="en-US" smtClean="0"/>
              <a:t>11</a:t>
            </a:fld>
            <a:endParaRPr lang="en-US"/>
          </a:p>
        </p:txBody>
      </p:sp>
    </p:spTree>
    <p:extLst>
      <p:ext uri="{BB962C8B-B14F-4D97-AF65-F5344CB8AC3E}">
        <p14:creationId xmlns:p14="http://schemas.microsoft.com/office/powerpoint/2010/main" val="2348539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Many choose to define ourselves by existing personas/identities. </a:t>
            </a:r>
          </a:p>
          <a:p>
            <a:pPr lvl="0"/>
            <a:r>
              <a:rPr lang="en-US" dirty="0"/>
              <a:t>This brings old, irrelevant baggage into a place where it truly does not matter and is never involuntarily offered. </a:t>
            </a:r>
          </a:p>
          <a:p>
            <a:pPr lvl="1"/>
            <a:r>
              <a:rPr lang="en-US" dirty="0"/>
              <a:t>At times, voluntarily offering this information is seen as gauche or manipulative. </a:t>
            </a:r>
          </a:p>
          <a:p>
            <a:pPr lvl="1"/>
            <a:r>
              <a:rPr lang="en-US" dirty="0"/>
              <a:t>Other times these old divisions are seen as a way to provide social leverage in a place where it is effectively meaningless.  </a:t>
            </a:r>
          </a:p>
          <a:p>
            <a:endParaRPr lang="en-US" dirty="0"/>
          </a:p>
        </p:txBody>
      </p:sp>
      <p:sp>
        <p:nvSpPr>
          <p:cNvPr id="4" name="Slide Number Placeholder 3"/>
          <p:cNvSpPr>
            <a:spLocks noGrp="1"/>
          </p:cNvSpPr>
          <p:nvPr>
            <p:ph type="sldNum" sz="quarter" idx="5"/>
          </p:nvPr>
        </p:nvSpPr>
        <p:spPr/>
        <p:txBody>
          <a:bodyPr/>
          <a:lstStyle/>
          <a:p>
            <a:fld id="{1EFB894B-2E5A-412F-A0D0-DAB9AE1F7AFF}" type="slidenum">
              <a:rPr lang="en-US" smtClean="0"/>
              <a:t>13</a:t>
            </a:fld>
            <a:endParaRPr lang="en-US"/>
          </a:p>
        </p:txBody>
      </p:sp>
    </p:spTree>
    <p:extLst>
      <p:ext uri="{BB962C8B-B14F-4D97-AF65-F5344CB8AC3E}">
        <p14:creationId xmlns:p14="http://schemas.microsoft.com/office/powerpoint/2010/main" val="1740219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Each of us has several schemas. We have a friend schema, a child schema, an employee schema, a buyer schema, a driver schema, and so on. </a:t>
            </a:r>
          </a:p>
          <a:p>
            <a:pPr lvl="0"/>
            <a:endParaRPr lang="en-US" dirty="0"/>
          </a:p>
          <a:p>
            <a:pPr lvl="0"/>
            <a:r>
              <a:rPr lang="en-US" dirty="0"/>
              <a:t>It is entirely possible for our schemas to have contradictory traits. </a:t>
            </a:r>
          </a:p>
          <a:p>
            <a:endParaRPr lang="en-US" dirty="0"/>
          </a:p>
        </p:txBody>
      </p:sp>
      <p:sp>
        <p:nvSpPr>
          <p:cNvPr id="4" name="Slide Number Placeholder 3"/>
          <p:cNvSpPr>
            <a:spLocks noGrp="1"/>
          </p:cNvSpPr>
          <p:nvPr>
            <p:ph type="sldNum" sz="quarter" idx="5"/>
          </p:nvPr>
        </p:nvSpPr>
        <p:spPr/>
        <p:txBody>
          <a:bodyPr/>
          <a:lstStyle/>
          <a:p>
            <a:fld id="{1EFB894B-2E5A-412F-A0D0-DAB9AE1F7AFF}" type="slidenum">
              <a:rPr lang="en-US" smtClean="0"/>
              <a:t>14</a:t>
            </a:fld>
            <a:endParaRPr lang="en-US"/>
          </a:p>
        </p:txBody>
      </p:sp>
    </p:spTree>
    <p:extLst>
      <p:ext uri="{BB962C8B-B14F-4D97-AF65-F5344CB8AC3E}">
        <p14:creationId xmlns:p14="http://schemas.microsoft.com/office/powerpoint/2010/main" val="4154058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Albert Cohen (1955) explained the formation of subcultures thus:</a:t>
            </a:r>
          </a:p>
          <a:p>
            <a:r>
              <a:rPr lang="en-US" dirty="0"/>
              <a:t>“The crucial condition for the emergence of new cultural forms is the existence, in effective interaction with one another, of a number of actors with similar problems of adjustment.”</a:t>
            </a:r>
          </a:p>
          <a:p>
            <a:endParaRPr lang="en-US" dirty="0"/>
          </a:p>
          <a:p>
            <a:r>
              <a:rPr lang="en-US" dirty="0"/>
              <a:t>Or, in essence, that human behavior is conditioned to problem solving and that, when individuals face a similar problem, it is natural to come together to find group solutions to the, or to support the maladaptation to solutions provided by society. </a:t>
            </a:r>
          </a:p>
          <a:p>
            <a:endParaRPr lang="en-US" dirty="0"/>
          </a:p>
          <a:p>
            <a:r>
              <a:rPr lang="en-US" dirty="0"/>
              <a:t>All a </a:t>
            </a:r>
            <a:r>
              <a:rPr lang="en-US" b="1" dirty="0"/>
              <a:t>subculture</a:t>
            </a:r>
            <a:r>
              <a:rPr lang="en-US" dirty="0"/>
              <a:t> is: Normative and ideological features of a group derived from frequent interaction. Any group that has shared experiences will have a subculture. For example, truckers. </a:t>
            </a:r>
          </a:p>
          <a:p>
            <a:pPr lvl="1"/>
            <a:r>
              <a:rPr lang="en-US" dirty="0"/>
              <a:t>“Breaker, breaker 1-9 we got a Smokey on the double nickels east of Beer Town that just snagged a suicide jockey. Bear bait check your 20. I’m 10-10 on the side at the choke and puke until the bear hibernates. Over.”</a:t>
            </a:r>
          </a:p>
          <a:p>
            <a:r>
              <a:rPr lang="en-US" b="1" dirty="0"/>
              <a:t>Deviant subcultures</a:t>
            </a:r>
            <a:r>
              <a:rPr lang="en-US" dirty="0"/>
              <a:t>, however, derive from frequent interaction of deviant behavior. You will see this in all such groups – pedophiles, prostitutes. Keep in mind that </a:t>
            </a:r>
            <a:r>
              <a:rPr lang="en-US" i="1" dirty="0"/>
              <a:t>deviant behavior</a:t>
            </a:r>
            <a:r>
              <a:rPr lang="en-US" dirty="0"/>
              <a:t> does not mean </a:t>
            </a:r>
            <a:r>
              <a:rPr lang="en-US" i="1" dirty="0"/>
              <a:t>illegal</a:t>
            </a:r>
            <a:r>
              <a:rPr lang="en-US" dirty="0"/>
              <a:t> </a:t>
            </a:r>
            <a:r>
              <a:rPr lang="en-US" i="1" dirty="0"/>
              <a:t>behavior</a:t>
            </a:r>
            <a:r>
              <a:rPr lang="en-US" dirty="0"/>
              <a:t>, because you will see this in legal-yet-deviant groups such as gamblers, nudists, and drug users (whether the drug is legal or not.)</a:t>
            </a:r>
          </a:p>
          <a:p>
            <a:pPr lvl="1"/>
            <a:r>
              <a:rPr lang="en-US" dirty="0"/>
              <a:t>The more marginalized a group, the stronger the identification/bond.</a:t>
            </a:r>
          </a:p>
          <a:p>
            <a:endParaRPr lang="en-US" dirty="0"/>
          </a:p>
        </p:txBody>
      </p:sp>
      <p:sp>
        <p:nvSpPr>
          <p:cNvPr id="4" name="Slide Number Placeholder 3"/>
          <p:cNvSpPr>
            <a:spLocks noGrp="1"/>
          </p:cNvSpPr>
          <p:nvPr>
            <p:ph type="sldNum" sz="quarter" idx="5"/>
          </p:nvPr>
        </p:nvSpPr>
        <p:spPr/>
        <p:txBody>
          <a:bodyPr/>
          <a:lstStyle/>
          <a:p>
            <a:fld id="{1EFB894B-2E5A-412F-A0D0-DAB9AE1F7AFF}" type="slidenum">
              <a:rPr lang="en-US" smtClean="0"/>
              <a:t>20</a:t>
            </a:fld>
            <a:endParaRPr lang="en-US"/>
          </a:p>
        </p:txBody>
      </p:sp>
    </p:spTree>
    <p:extLst>
      <p:ext uri="{BB962C8B-B14F-4D97-AF65-F5344CB8AC3E}">
        <p14:creationId xmlns:p14="http://schemas.microsoft.com/office/powerpoint/2010/main" val="3047959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Built off of a theory by Robert Merton, developed by Robert Agnew.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Strains seen as unjust. Like being written up for something they don’t see as their fault.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hlinkClick r:id="rId3"/>
              </a:rPr>
              <a:t>Strains are high in magnitude.</a:t>
            </a:r>
            <a:r>
              <a:rPr lang="en-US" dirty="0"/>
              <a:t> Like major events like death or divorce.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Strains associated with low social control. Like being passed up for a promotion by someone with less experience.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Strains that create pressure or incentive to engage in criminal coping. Like getting into heavy debt or fall </a:t>
            </a:r>
            <a:r>
              <a:rPr lang="en-US" dirty="0" err="1"/>
              <a:t>inw</a:t>
            </a:r>
            <a:r>
              <a:rPr lang="en-US" dirty="0"/>
              <a:t> </a:t>
            </a:r>
            <a:r>
              <a:rPr lang="en-US" dirty="0" err="1"/>
              <a:t>ith</a:t>
            </a:r>
            <a:r>
              <a:rPr lang="en-US" dirty="0"/>
              <a:t> bad influences.</a:t>
            </a:r>
          </a:p>
          <a:p>
            <a:endParaRPr lang="en-US" dirty="0"/>
          </a:p>
        </p:txBody>
      </p:sp>
      <p:sp>
        <p:nvSpPr>
          <p:cNvPr id="4" name="Slide Number Placeholder 3"/>
          <p:cNvSpPr>
            <a:spLocks noGrp="1"/>
          </p:cNvSpPr>
          <p:nvPr>
            <p:ph type="sldNum" sz="quarter" idx="5"/>
          </p:nvPr>
        </p:nvSpPr>
        <p:spPr/>
        <p:txBody>
          <a:bodyPr/>
          <a:lstStyle/>
          <a:p>
            <a:fld id="{E031F82A-FE46-44E4-A187-D1071BBE6AB3}" type="slidenum">
              <a:rPr lang="en-US" smtClean="0"/>
              <a:t>24</a:t>
            </a:fld>
            <a:endParaRPr lang="en-US"/>
          </a:p>
        </p:txBody>
      </p:sp>
    </p:spTree>
    <p:extLst>
      <p:ext uri="{BB962C8B-B14F-4D97-AF65-F5344CB8AC3E}">
        <p14:creationId xmlns:p14="http://schemas.microsoft.com/office/powerpoint/2010/main" val="520669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suffering from this may seek “criminal coping” </a:t>
            </a:r>
          </a:p>
          <a:p>
            <a:pPr lvl="1"/>
            <a:r>
              <a:rPr lang="en-US" dirty="0"/>
              <a:t>Seeking quick profit to “keep up” with the appearance of wealth. For example, theft.</a:t>
            </a:r>
          </a:p>
          <a:p>
            <a:pPr lvl="1"/>
            <a:r>
              <a:rPr lang="en-US" dirty="0"/>
              <a:t>Getting revenge on those they see as the causes of strain. For example, harassment/assault.</a:t>
            </a:r>
          </a:p>
          <a:p>
            <a:pPr lvl="1"/>
            <a:r>
              <a:rPr lang="en-US" dirty="0"/>
              <a:t>Taking their frustration out on others as a way of alleviating these bad feelings. For example, cyber-bullying. </a:t>
            </a:r>
          </a:p>
          <a:p>
            <a:r>
              <a:rPr lang="en-US" dirty="0"/>
              <a:t>Explains computer crimes that are motives of profit, retributions, or personal in nature…</a:t>
            </a:r>
          </a:p>
          <a:p>
            <a:endParaRPr lang="en-US" dirty="0"/>
          </a:p>
        </p:txBody>
      </p:sp>
      <p:sp>
        <p:nvSpPr>
          <p:cNvPr id="4" name="Slide Number Placeholder 3"/>
          <p:cNvSpPr>
            <a:spLocks noGrp="1"/>
          </p:cNvSpPr>
          <p:nvPr>
            <p:ph type="sldNum" sz="quarter" idx="5"/>
          </p:nvPr>
        </p:nvSpPr>
        <p:spPr/>
        <p:txBody>
          <a:bodyPr/>
          <a:lstStyle/>
          <a:p>
            <a:fld id="{E031F82A-FE46-44E4-A187-D1071BBE6AB3}" type="slidenum">
              <a:rPr lang="en-US" smtClean="0"/>
              <a:t>25</a:t>
            </a:fld>
            <a:endParaRPr lang="en-US"/>
          </a:p>
        </p:txBody>
      </p:sp>
    </p:spTree>
    <p:extLst>
      <p:ext uri="{BB962C8B-B14F-4D97-AF65-F5344CB8AC3E}">
        <p14:creationId xmlns:p14="http://schemas.microsoft.com/office/powerpoint/2010/main" val="3818800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p:txBody>
      </p:sp>
      <p:sp>
        <p:nvSpPr>
          <p:cNvPr id="4" name="Slide Number Placeholder 3"/>
          <p:cNvSpPr>
            <a:spLocks noGrp="1"/>
          </p:cNvSpPr>
          <p:nvPr>
            <p:ph type="sldNum" sz="quarter" idx="5"/>
          </p:nvPr>
        </p:nvSpPr>
        <p:spPr/>
        <p:txBody>
          <a:bodyPr/>
          <a:lstStyle/>
          <a:p>
            <a:fld id="{E031F82A-FE46-44E4-A187-D1071BBE6AB3}" type="slidenum">
              <a:rPr lang="en-US" smtClean="0"/>
              <a:t>28</a:t>
            </a:fld>
            <a:endParaRPr lang="en-US"/>
          </a:p>
        </p:txBody>
      </p:sp>
    </p:spTree>
    <p:extLst>
      <p:ext uri="{BB962C8B-B14F-4D97-AF65-F5344CB8AC3E}">
        <p14:creationId xmlns:p14="http://schemas.microsoft.com/office/powerpoint/2010/main" val="347304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89FAE78-7CC8-4044-9439-7DDCDB82DE6C}" type="datetime1">
              <a:rPr lang="en-US" smtClean="0"/>
              <a:t>9/14/2022</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03739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9/14/2022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58730360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9/14/2022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96316097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9/14/2022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0809216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9/14/2022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83281335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9/14/2022</a:t>
            </a:fld>
            <a:endParaRPr lang="en-US" dirty="0"/>
          </a:p>
        </p:txBody>
      </p:sp>
      <p:sp>
        <p:nvSpPr>
          <p:cNvPr id="4" name="Footer Placeholder 3"/>
          <p:cNvSpPr>
            <a:spLocks noGrp="1"/>
          </p:cNvSpPr>
          <p:nvPr>
            <p:ph type="ftr" sz="quarter" idx="11"/>
          </p:nvPr>
        </p:nvSpPr>
        <p:spPr/>
        <p:txBody>
          <a:bodyPr/>
          <a:lstStyle/>
          <a:p>
            <a:pPr algn="ctr"/>
            <a:r>
              <a:rPr lang="en-US"/>
              <a:t>Sample Footer Text</a:t>
            </a: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18163783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9/14/2022</a:t>
            </a:fld>
            <a:endParaRPr lang="en-US" dirty="0"/>
          </a:p>
        </p:txBody>
      </p:sp>
      <p:sp>
        <p:nvSpPr>
          <p:cNvPr id="4" name="Footer Placeholder 3"/>
          <p:cNvSpPr>
            <a:spLocks noGrp="1"/>
          </p:cNvSpPr>
          <p:nvPr>
            <p:ph type="ftr" sz="quarter" idx="11"/>
          </p:nvPr>
        </p:nvSpPr>
        <p:spPr/>
        <p:txBody>
          <a:bodyPr/>
          <a:lstStyle/>
          <a:p>
            <a:pPr algn="ctr"/>
            <a:r>
              <a:rPr lang="en-US"/>
              <a:t>Sample Footer Text</a:t>
            </a: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55536872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922837-9CC1-4A61-BAFA-7493765ADC66}" type="datetime1">
              <a:rPr lang="en-US" smtClean="0"/>
              <a:t>9/14/2022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32743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D60CC-8A0F-4A7F-BD8B-BB4A7F711A2F}" type="datetime1">
              <a:rPr lang="en-US" smtClean="0"/>
              <a:t>9/14/2022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1143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67A03-0D75-4281-ABBC-48F8F2265ADC}" type="datetime1">
              <a:rPr lang="en-US" smtClean="0"/>
              <a:t>9/14/2022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95718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39F6C-298E-457E-893D-52BE1F95B65D}" type="datetime1">
              <a:rPr lang="en-US" smtClean="0"/>
              <a:t>9/14/2022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2172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DA9AC1-3B9A-40CE-98D7-5F98568B867E}" type="datetime1">
              <a:rPr lang="en-US" smtClean="0"/>
              <a:t>9/14/2022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888212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3BF3CD-53C4-4A2E-B87C-39AC67A7CF8F}" type="datetime1">
              <a:rPr lang="en-US" smtClean="0"/>
              <a:t>9/14/2022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706810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F49B0-F0A6-4806-8662-5FD789F4D2D3}" type="datetime1">
              <a:rPr lang="en-US" smtClean="0"/>
              <a:t>9/14/2022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144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30667-29C0-4853-A695-2D323707E37B}" type="datetime1">
              <a:rPr lang="en-US" smtClean="0"/>
              <a:t>9/14/2022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512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A641C9-1611-470E-AFCE-FFA8E3B79975}" type="datetime1">
              <a:rPr lang="en-US" smtClean="0"/>
              <a:t>9/14/2022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3948870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44A5B-7AFE-42E6-B054-6D007AD1C19F}" type="datetime1">
              <a:rPr lang="en-US" smtClean="0"/>
              <a:t>9/14/2022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9390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F838A6B-9637-4EB2-9216-A4FEE866094A}" type="datetime1">
              <a:rPr lang="en-US" smtClean="0"/>
              <a:pPr/>
              <a:t>9/14/2022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algn="ctr"/>
            <a:r>
              <a:rPr lang="en-US"/>
              <a:t>Sample Footer Text</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18947843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aZDK1KDLkE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media1.razorplanet.com/share/510694-5121/resources/517801_TheHolmesRaheLifeStressInventory22814.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hyperlink" Target="https://www.information-management.com/articles/musk-says-tesla-data-leaked-by-disgruntled-employe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computerworlduk.com/security/morrisons-massive-2014-payroll-breach-result-of-employees-bizarre-grudge-361979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E3014-63A5-4454-96EC-66167595DF5E}"/>
              </a:ext>
            </a:extLst>
          </p:cNvPr>
          <p:cNvPicPr>
            <a:picLocks noChangeAspect="1"/>
          </p:cNvPicPr>
          <p:nvPr/>
        </p:nvPicPr>
        <p:blipFill rotWithShape="1">
          <a:blip r:embed="rId2">
            <a:alphaModFix/>
          </a:blip>
          <a:srcRect t="9970" b="15030"/>
          <a:stretch/>
        </p:blipFill>
        <p:spPr>
          <a:xfrm>
            <a:off x="3048" y="10"/>
            <a:ext cx="12192001" cy="6857990"/>
          </a:xfrm>
          <a:prstGeom prst="rect">
            <a:avLst/>
          </a:prstGeom>
        </p:spPr>
      </p:pic>
      <p:sp>
        <p:nvSpPr>
          <p:cNvPr id="2" name="Title 1">
            <a:extLst>
              <a:ext uri="{FF2B5EF4-FFF2-40B4-BE49-F238E27FC236}">
                <a16:creationId xmlns:a16="http://schemas.microsoft.com/office/drawing/2014/main" id="{BE6A06DF-F722-4988-BC89-851B8C82FDE0}"/>
              </a:ext>
            </a:extLst>
          </p:cNvPr>
          <p:cNvSpPr>
            <a:spLocks noGrp="1"/>
          </p:cNvSpPr>
          <p:nvPr>
            <p:ph type="ctrTitle"/>
          </p:nvPr>
        </p:nvSpPr>
        <p:spPr>
          <a:xfrm>
            <a:off x="789708" y="4387970"/>
            <a:ext cx="10558405" cy="1378646"/>
          </a:xfrm>
        </p:spPr>
        <p:txBody>
          <a:bodyPr anchor="b">
            <a:normAutofit fontScale="90000"/>
          </a:bodyPr>
          <a:lstStyle/>
          <a:p>
            <a:r>
              <a:rPr lang="en-US" sz="5200" dirty="0">
                <a:ln>
                  <a:solidFill>
                    <a:schemeClr val="accent1"/>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Module Two: The Role of Information Assurance and Security</a:t>
            </a:r>
          </a:p>
        </p:txBody>
      </p:sp>
      <p:sp>
        <p:nvSpPr>
          <p:cNvPr id="3" name="Subtitle 2">
            <a:extLst>
              <a:ext uri="{FF2B5EF4-FFF2-40B4-BE49-F238E27FC236}">
                <a16:creationId xmlns:a16="http://schemas.microsoft.com/office/drawing/2014/main" id="{82E07F94-A1B7-4386-B249-3F37A1222475}"/>
              </a:ext>
            </a:extLst>
          </p:cNvPr>
          <p:cNvSpPr>
            <a:spLocks noGrp="1"/>
          </p:cNvSpPr>
          <p:nvPr>
            <p:ph type="subTitle" idx="1"/>
          </p:nvPr>
        </p:nvSpPr>
        <p:spPr>
          <a:xfrm>
            <a:off x="789708" y="5878187"/>
            <a:ext cx="10558405" cy="501108"/>
          </a:xfrm>
        </p:spPr>
        <p:txBody>
          <a:bodyPr anchor="t">
            <a:normAutofit/>
          </a:bodyPr>
          <a:lstStyle/>
          <a:p>
            <a:r>
              <a:rPr lang="en-US" dirty="0">
                <a:ln w="3175">
                  <a:solidFill>
                    <a:schemeClr val="accent1">
                      <a:alpha val="40000"/>
                    </a:schemeClr>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CIS 303 – Prof. C. R. Johnson</a:t>
            </a:r>
          </a:p>
        </p:txBody>
      </p:sp>
    </p:spTree>
    <p:extLst>
      <p:ext uri="{BB962C8B-B14F-4D97-AF65-F5344CB8AC3E}">
        <p14:creationId xmlns:p14="http://schemas.microsoft.com/office/powerpoint/2010/main" val="2051058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D133-BD57-4AC0-A9BF-7F7E32E4B5A0}"/>
              </a:ext>
            </a:extLst>
          </p:cNvPr>
          <p:cNvSpPr>
            <a:spLocks noGrp="1"/>
          </p:cNvSpPr>
          <p:nvPr>
            <p:ph type="title"/>
          </p:nvPr>
        </p:nvSpPr>
        <p:spPr/>
        <p:txBody>
          <a:bodyPr/>
          <a:lstStyle/>
          <a:p>
            <a:r>
              <a:rPr lang="en-US" dirty="0"/>
              <a:t>(ISC)</a:t>
            </a:r>
            <a:r>
              <a:rPr lang="en-US" baseline="30000" dirty="0"/>
              <a:t>2</a:t>
            </a:r>
            <a:r>
              <a:rPr lang="en-US" dirty="0"/>
              <a:t> Code of Ethics</a:t>
            </a:r>
          </a:p>
        </p:txBody>
      </p:sp>
      <p:sp>
        <p:nvSpPr>
          <p:cNvPr id="3" name="Content Placeholder 2">
            <a:extLst>
              <a:ext uri="{FF2B5EF4-FFF2-40B4-BE49-F238E27FC236}">
                <a16:creationId xmlns:a16="http://schemas.microsoft.com/office/drawing/2014/main" id="{9A46E97B-6C51-45AD-9B41-A215CF9A8D4C}"/>
              </a:ext>
            </a:extLst>
          </p:cNvPr>
          <p:cNvSpPr>
            <a:spLocks noGrp="1"/>
          </p:cNvSpPr>
          <p:nvPr>
            <p:ph idx="1"/>
          </p:nvPr>
        </p:nvSpPr>
        <p:spPr/>
        <p:txBody>
          <a:bodyPr>
            <a:normAutofit/>
          </a:bodyPr>
          <a:lstStyle/>
          <a:p>
            <a:r>
              <a:rPr lang="en-US" sz="2400" dirty="0"/>
              <a:t>1) Protect society, the common good, necessary public trust and confidence, and the infrastructure</a:t>
            </a:r>
          </a:p>
          <a:p>
            <a:r>
              <a:rPr lang="en-US" sz="2400" dirty="0"/>
              <a:t>2) Act honorably, honestly, and legally</a:t>
            </a:r>
          </a:p>
          <a:p>
            <a:r>
              <a:rPr lang="en-US" sz="2400" dirty="0"/>
              <a:t>3) Provide diligent and competent service to principals</a:t>
            </a:r>
          </a:p>
          <a:p>
            <a:r>
              <a:rPr lang="en-US" sz="2400" dirty="0"/>
              <a:t>4) Advance and protect the profession</a:t>
            </a:r>
          </a:p>
        </p:txBody>
      </p:sp>
      <p:sp>
        <p:nvSpPr>
          <p:cNvPr id="4" name="Footer Placeholder 4">
            <a:extLst>
              <a:ext uri="{FF2B5EF4-FFF2-40B4-BE49-F238E27FC236}">
                <a16:creationId xmlns:a16="http://schemas.microsoft.com/office/drawing/2014/main" id="{6E46625B-34D2-4374-87D1-CE72CF267CAD}"/>
              </a:ext>
            </a:extLst>
          </p:cNvPr>
          <p:cNvSpPr>
            <a:spLocks noGrp="1"/>
          </p:cNvSpPr>
          <p:nvPr>
            <p:ph type="ftr" sz="quarter" idx="11"/>
          </p:nvPr>
        </p:nvSpPr>
        <p:spPr>
          <a:xfrm>
            <a:off x="622548" y="6356350"/>
            <a:ext cx="6059605" cy="365125"/>
          </a:xfrm>
        </p:spPr>
        <p:txBody>
          <a:bodyPr vert="horz" lIns="91440" tIns="45720" rIns="91440" bIns="45720" rtlCol="0" anchor="ctr">
            <a:normAutofit/>
          </a:bodyPr>
          <a:lstStyle/>
          <a:p>
            <a:pPr defTabSz="914400">
              <a:spcAft>
                <a:spcPts val="600"/>
              </a:spcAft>
            </a:pPr>
            <a:r>
              <a:rPr lang="en-US" sz="1200" dirty="0">
                <a:solidFill>
                  <a:srgbClr val="FFFFFF"/>
                </a:solidFill>
              </a:rPr>
              <a:t>CIS 303 – Prof. C. R. Johnson</a:t>
            </a:r>
          </a:p>
        </p:txBody>
      </p:sp>
      <p:sp>
        <p:nvSpPr>
          <p:cNvPr id="5" name="Date Placeholder 3">
            <a:extLst>
              <a:ext uri="{FF2B5EF4-FFF2-40B4-BE49-F238E27FC236}">
                <a16:creationId xmlns:a16="http://schemas.microsoft.com/office/drawing/2014/main" id="{7055D201-E389-41BF-8F46-0A133D825DFF}"/>
              </a:ext>
            </a:extLst>
          </p:cNvPr>
          <p:cNvSpPr>
            <a:spLocks noGrp="1"/>
          </p:cNvSpPr>
          <p:nvPr>
            <p:ph type="dt" sz="half" idx="10"/>
          </p:nvPr>
        </p:nvSpPr>
        <p:spPr>
          <a:xfrm>
            <a:off x="7772400" y="6356350"/>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9/14/2022</a:t>
            </a:fld>
            <a:endParaRPr lang="en-US" sz="1200">
              <a:solidFill>
                <a:srgbClr val="FFFFFF"/>
              </a:solidFill>
            </a:endParaRPr>
          </a:p>
        </p:txBody>
      </p:sp>
      <p:sp>
        <p:nvSpPr>
          <p:cNvPr id="6" name="Slide Number Placeholder 5">
            <a:extLst>
              <a:ext uri="{FF2B5EF4-FFF2-40B4-BE49-F238E27FC236}">
                <a16:creationId xmlns:a16="http://schemas.microsoft.com/office/drawing/2014/main" id="{8ABE7BF3-CF5C-4B71-87BA-A4F3DAA2669C}"/>
              </a:ext>
            </a:extLst>
          </p:cNvPr>
          <p:cNvSpPr>
            <a:spLocks noGrp="1"/>
          </p:cNvSpPr>
          <p:nvPr>
            <p:ph type="sldNum" sz="quarter" idx="12"/>
          </p:nvPr>
        </p:nvSpPr>
        <p:spPr>
          <a:xfrm>
            <a:off x="10691446" y="6356350"/>
            <a:ext cx="662354"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10</a:t>
            </a:fld>
            <a:endParaRPr lang="en-US" sz="1200">
              <a:solidFill>
                <a:srgbClr val="FFFFFF"/>
              </a:solidFill>
            </a:endParaRPr>
          </a:p>
        </p:txBody>
      </p:sp>
    </p:spTree>
    <p:extLst>
      <p:ext uri="{BB962C8B-B14F-4D97-AF65-F5344CB8AC3E}">
        <p14:creationId xmlns:p14="http://schemas.microsoft.com/office/powerpoint/2010/main" val="1857653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E1805-4755-4C78-9DE8-29F7EB433B2F}"/>
              </a:ext>
            </a:extLst>
          </p:cNvPr>
          <p:cNvSpPr>
            <a:spLocks noGrp="1"/>
          </p:cNvSpPr>
          <p:nvPr>
            <p:ph type="title"/>
          </p:nvPr>
        </p:nvSpPr>
        <p:spPr>
          <a:xfrm>
            <a:off x="4996697" y="618517"/>
            <a:ext cx="6050713" cy="1478571"/>
          </a:xfrm>
        </p:spPr>
        <p:txBody>
          <a:bodyPr>
            <a:normAutofit/>
          </a:bodyPr>
          <a:lstStyle/>
          <a:p>
            <a:r>
              <a:rPr lang="en-US" dirty="0"/>
              <a:t>A lot of cyber, not enough social</a:t>
            </a:r>
          </a:p>
        </p:txBody>
      </p:sp>
      <p:sp>
        <p:nvSpPr>
          <p:cNvPr id="3" name="Content Placeholder 2">
            <a:extLst>
              <a:ext uri="{FF2B5EF4-FFF2-40B4-BE49-F238E27FC236}">
                <a16:creationId xmlns:a16="http://schemas.microsoft.com/office/drawing/2014/main" id="{8638A7C8-FFA8-484E-90FF-2156C4A26076}"/>
              </a:ext>
            </a:extLst>
          </p:cNvPr>
          <p:cNvSpPr>
            <a:spLocks noGrp="1"/>
          </p:cNvSpPr>
          <p:nvPr>
            <p:ph idx="1"/>
          </p:nvPr>
        </p:nvSpPr>
        <p:spPr>
          <a:xfrm>
            <a:off x="4968958" y="2249488"/>
            <a:ext cx="6078453" cy="3541713"/>
          </a:xfrm>
        </p:spPr>
        <p:txBody>
          <a:bodyPr>
            <a:normAutofit/>
          </a:bodyPr>
          <a:lstStyle/>
          <a:p>
            <a:pPr>
              <a:lnSpc>
                <a:spcPct val="110000"/>
              </a:lnSpc>
            </a:pPr>
            <a:r>
              <a:rPr lang="en-US" sz="2000" dirty="0"/>
              <a:t>Security is always ultimately a human problem.</a:t>
            </a:r>
          </a:p>
          <a:p>
            <a:pPr>
              <a:lnSpc>
                <a:spcPct val="110000"/>
              </a:lnSpc>
            </a:pPr>
            <a:r>
              <a:rPr lang="en-US" sz="2000" dirty="0"/>
              <a:t>Cybersecurity as a discipline tends to see people as components in a security system.</a:t>
            </a:r>
          </a:p>
          <a:p>
            <a:pPr lvl="1">
              <a:lnSpc>
                <a:spcPct val="110000"/>
              </a:lnSpc>
            </a:pPr>
            <a:r>
              <a:rPr lang="en-US" dirty="0"/>
              <a:t>A cannot patch, but we can teach.</a:t>
            </a:r>
          </a:p>
          <a:p>
            <a:pPr lvl="1">
              <a:lnSpc>
                <a:spcPct val="110000"/>
              </a:lnSpc>
            </a:pPr>
            <a:r>
              <a:rPr lang="en-US" dirty="0"/>
              <a:t>We acknowledge the weakness, but not the problem.</a:t>
            </a:r>
          </a:p>
        </p:txBody>
      </p:sp>
      <p:sp>
        <p:nvSpPr>
          <p:cNvPr id="5" name="Footer Placeholder 4">
            <a:extLst>
              <a:ext uri="{FF2B5EF4-FFF2-40B4-BE49-F238E27FC236}">
                <a16:creationId xmlns:a16="http://schemas.microsoft.com/office/drawing/2014/main" id="{15C9256F-6890-4AC2-A91E-F015E8D56C9B}"/>
              </a:ext>
            </a:extLst>
          </p:cNvPr>
          <p:cNvSpPr>
            <a:spLocks noGrp="1"/>
          </p:cNvSpPr>
          <p:nvPr>
            <p:ph type="ftr" sz="quarter" idx="11"/>
          </p:nvPr>
        </p:nvSpPr>
        <p:spPr>
          <a:xfrm>
            <a:off x="4925261" y="5883275"/>
            <a:ext cx="3452385" cy="365125"/>
          </a:xfrm>
        </p:spPr>
        <p:txBody>
          <a:bodyPr>
            <a:normAutofit/>
          </a:bodyPr>
          <a:lstStyle/>
          <a:p>
            <a:pPr>
              <a:spcAft>
                <a:spcPts val="600"/>
              </a:spcAft>
            </a:pPr>
            <a:r>
              <a:rPr lang="en-US" dirty="0"/>
              <a:t>Prof. C. R. Johnson</a:t>
            </a:r>
          </a:p>
        </p:txBody>
      </p:sp>
      <p:sp>
        <p:nvSpPr>
          <p:cNvPr id="4" name="Date Placeholder 3">
            <a:extLst>
              <a:ext uri="{FF2B5EF4-FFF2-40B4-BE49-F238E27FC236}">
                <a16:creationId xmlns:a16="http://schemas.microsoft.com/office/drawing/2014/main" id="{7F310A6C-2E18-49A2-AB7A-61AABB6B7556}"/>
              </a:ext>
            </a:extLst>
          </p:cNvPr>
          <p:cNvSpPr>
            <a:spLocks noGrp="1"/>
          </p:cNvSpPr>
          <p:nvPr>
            <p:ph type="dt" sz="half" idx="10"/>
          </p:nvPr>
        </p:nvSpPr>
        <p:spPr>
          <a:xfrm>
            <a:off x="8551816" y="5883277"/>
            <a:ext cx="1648304" cy="365124"/>
          </a:xfrm>
        </p:spPr>
        <p:txBody>
          <a:bodyPr>
            <a:normAutofit/>
          </a:bodyPr>
          <a:lstStyle/>
          <a:p>
            <a:pPr>
              <a:spcAft>
                <a:spcPts val="800"/>
              </a:spcAft>
            </a:pPr>
            <a:fld id="{B9867A03-0D75-4281-ABBC-48F8F2265ADC}" type="datetime1">
              <a:rPr lang="en-US" smtClean="0"/>
              <a:pPr>
                <a:spcAft>
                  <a:spcPts val="800"/>
                </a:spcAft>
              </a:pPr>
              <a:t>9/14/2022</a:t>
            </a:fld>
            <a:endParaRPr lang="en-US"/>
          </a:p>
        </p:txBody>
      </p:sp>
      <p:sp>
        <p:nvSpPr>
          <p:cNvPr id="6" name="Slide Number Placeholder 5">
            <a:extLst>
              <a:ext uri="{FF2B5EF4-FFF2-40B4-BE49-F238E27FC236}">
                <a16:creationId xmlns:a16="http://schemas.microsoft.com/office/drawing/2014/main" id="{64EF5A01-173E-47B5-971B-936AAEA2F63D}"/>
              </a:ext>
            </a:extLst>
          </p:cNvPr>
          <p:cNvSpPr>
            <a:spLocks noGrp="1"/>
          </p:cNvSpPr>
          <p:nvPr>
            <p:ph type="sldNum" sz="quarter" idx="12"/>
          </p:nvPr>
        </p:nvSpPr>
        <p:spPr>
          <a:xfrm>
            <a:off x="10276321" y="5883274"/>
            <a:ext cx="771089" cy="365125"/>
          </a:xfrm>
        </p:spPr>
        <p:txBody>
          <a:bodyPr>
            <a:normAutofit/>
          </a:bodyPr>
          <a:lstStyle/>
          <a:p>
            <a:pPr>
              <a:spcAft>
                <a:spcPts val="800"/>
              </a:spcAft>
            </a:pPr>
            <a:fld id="{DFDF98CC-160E-494C-8C3C-8CDC5FA257DE}" type="slidenum">
              <a:rPr lang="en-US" smtClean="0"/>
              <a:pPr>
                <a:spcAft>
                  <a:spcPts val="800"/>
                </a:spcAft>
              </a:pPr>
              <a:t>11</a:t>
            </a:fld>
            <a:endParaRPr lang="en-US"/>
          </a:p>
        </p:txBody>
      </p:sp>
      <p:pic>
        <p:nvPicPr>
          <p:cNvPr id="3074" name="Picture 2" descr="Security Awareness Training Resources | KnowBe4">
            <a:extLst>
              <a:ext uri="{FF2B5EF4-FFF2-40B4-BE49-F238E27FC236}">
                <a16:creationId xmlns:a16="http://schemas.microsoft.com/office/drawing/2014/main" id="{72E2B27E-9515-4AC1-BF10-A764439F315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49" r="-2" b="-2"/>
          <a:stretch/>
        </p:blipFill>
        <p:spPr bwMode="auto">
          <a:xfrm>
            <a:off x="-5596" y="13"/>
            <a:ext cx="4635581" cy="685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10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AE0A-0B00-4CB8-98C9-9BEAD1AC0E67}"/>
              </a:ext>
            </a:extLst>
          </p:cNvPr>
          <p:cNvSpPr>
            <a:spLocks noGrp="1"/>
          </p:cNvSpPr>
          <p:nvPr>
            <p:ph type="title"/>
          </p:nvPr>
        </p:nvSpPr>
        <p:spPr/>
        <p:txBody>
          <a:bodyPr/>
          <a:lstStyle/>
          <a:p>
            <a:r>
              <a:rPr lang="en-US" dirty="0"/>
              <a:t>New Frontiers, Same Order</a:t>
            </a:r>
          </a:p>
        </p:txBody>
      </p:sp>
      <p:sp>
        <p:nvSpPr>
          <p:cNvPr id="3" name="Content Placeholder 2">
            <a:extLst>
              <a:ext uri="{FF2B5EF4-FFF2-40B4-BE49-F238E27FC236}">
                <a16:creationId xmlns:a16="http://schemas.microsoft.com/office/drawing/2014/main" id="{0C5EA506-BB94-4D70-8590-AE300D259BBA}"/>
              </a:ext>
            </a:extLst>
          </p:cNvPr>
          <p:cNvSpPr>
            <a:spLocks noGrp="1"/>
          </p:cNvSpPr>
          <p:nvPr>
            <p:ph idx="1"/>
          </p:nvPr>
        </p:nvSpPr>
        <p:spPr/>
        <p:txBody>
          <a:bodyPr>
            <a:normAutofit/>
          </a:bodyPr>
          <a:lstStyle/>
          <a:p>
            <a:r>
              <a:rPr lang="en-US" dirty="0"/>
              <a:t>Four elements distinguish online interactions from offline interactions.</a:t>
            </a:r>
          </a:p>
          <a:p>
            <a:pPr lvl="1"/>
            <a:r>
              <a:rPr lang="en-US" dirty="0"/>
              <a:t>Anonymity (</a:t>
            </a:r>
            <a:r>
              <a:rPr lang="en-US" dirty="0" err="1"/>
              <a:t>Pseudonymity</a:t>
            </a:r>
            <a:r>
              <a:rPr lang="en-US" dirty="0"/>
              <a:t>)</a:t>
            </a:r>
          </a:p>
          <a:p>
            <a:pPr lvl="1"/>
            <a:r>
              <a:rPr lang="en-US" dirty="0"/>
              <a:t>Permanence</a:t>
            </a:r>
          </a:p>
          <a:p>
            <a:pPr lvl="1"/>
            <a:r>
              <a:rPr lang="en-US" dirty="0"/>
              <a:t>Constant connectivity</a:t>
            </a:r>
          </a:p>
          <a:p>
            <a:pPr lvl="1"/>
            <a:r>
              <a:rPr lang="en-US" dirty="0"/>
              <a:t>Depersonalization/Deindividuation</a:t>
            </a:r>
          </a:p>
        </p:txBody>
      </p:sp>
      <p:sp>
        <p:nvSpPr>
          <p:cNvPr id="4" name="Footer Placeholder 4">
            <a:extLst>
              <a:ext uri="{FF2B5EF4-FFF2-40B4-BE49-F238E27FC236}">
                <a16:creationId xmlns:a16="http://schemas.microsoft.com/office/drawing/2014/main" id="{1E940305-38BB-427B-89D8-69E760E3B6CD}"/>
              </a:ext>
            </a:extLst>
          </p:cNvPr>
          <p:cNvSpPr>
            <a:spLocks noGrp="1"/>
          </p:cNvSpPr>
          <p:nvPr>
            <p:ph type="ftr" sz="quarter" idx="11"/>
          </p:nvPr>
        </p:nvSpPr>
        <p:spPr>
          <a:xfrm>
            <a:off x="1141411" y="6309360"/>
            <a:ext cx="6239309" cy="365125"/>
          </a:xfrm>
        </p:spPr>
        <p:txBody>
          <a:bodyPr>
            <a:normAutofit/>
          </a:bodyPr>
          <a:lstStyle/>
          <a:p>
            <a:pPr>
              <a:spcAft>
                <a:spcPts val="600"/>
              </a:spcAft>
            </a:pPr>
            <a:r>
              <a:rPr lang="en-US" dirty="0"/>
              <a:t>CIS 303 – Prof. C. R. Johnson</a:t>
            </a:r>
          </a:p>
        </p:txBody>
      </p:sp>
      <p:sp>
        <p:nvSpPr>
          <p:cNvPr id="5" name="Date Placeholder 3">
            <a:extLst>
              <a:ext uri="{FF2B5EF4-FFF2-40B4-BE49-F238E27FC236}">
                <a16:creationId xmlns:a16="http://schemas.microsoft.com/office/drawing/2014/main" id="{34A32D54-F192-4EEF-A9E3-E2B39F52B1E6}"/>
              </a:ext>
            </a:extLst>
          </p:cNvPr>
          <p:cNvSpPr>
            <a:spLocks noGrp="1"/>
          </p:cNvSpPr>
          <p:nvPr>
            <p:ph type="dt" sz="half" idx="10"/>
          </p:nvPr>
        </p:nvSpPr>
        <p:spPr>
          <a:xfrm>
            <a:off x="7456921" y="6309360"/>
            <a:ext cx="2743200" cy="365125"/>
          </a:xfrm>
        </p:spPr>
        <p:txBody>
          <a:bodyPr>
            <a:normAutofit/>
          </a:bodyPr>
          <a:lstStyle/>
          <a:p>
            <a:pPr>
              <a:spcAft>
                <a:spcPts val="600"/>
              </a:spcAft>
            </a:pPr>
            <a:fld id="{B9867A03-0D75-4281-ABBC-48F8F2265ADC}" type="datetime1">
              <a:rPr lang="en-US" smtClean="0"/>
              <a:pPr>
                <a:spcAft>
                  <a:spcPts val="600"/>
                </a:spcAft>
              </a:pPr>
              <a:t>9/14/2022</a:t>
            </a:fld>
            <a:endParaRPr lang="en-US"/>
          </a:p>
        </p:txBody>
      </p:sp>
      <p:sp>
        <p:nvSpPr>
          <p:cNvPr id="6" name="Slide Number Placeholder 5">
            <a:extLst>
              <a:ext uri="{FF2B5EF4-FFF2-40B4-BE49-F238E27FC236}">
                <a16:creationId xmlns:a16="http://schemas.microsoft.com/office/drawing/2014/main" id="{F3252337-54E2-487F-A86F-82864C149DA0}"/>
              </a:ext>
            </a:extLst>
          </p:cNvPr>
          <p:cNvSpPr>
            <a:spLocks noGrp="1"/>
          </p:cNvSpPr>
          <p:nvPr>
            <p:ph type="sldNum" sz="quarter" idx="12"/>
          </p:nvPr>
        </p:nvSpPr>
        <p:spPr>
          <a:xfrm>
            <a:off x="10276321" y="6309360"/>
            <a:ext cx="771089" cy="365125"/>
          </a:xfrm>
        </p:spPr>
        <p:txBody>
          <a:bodyPr>
            <a:normAutofit/>
          </a:bodyPr>
          <a:lstStyle/>
          <a:p>
            <a:pPr>
              <a:spcAft>
                <a:spcPts val="600"/>
              </a:spcAft>
            </a:pPr>
            <a:fld id="{DFDF98CC-160E-494C-8C3C-8CDC5FA257DE}" type="slidenum">
              <a:rPr lang="en-US" smtClean="0"/>
              <a:pPr>
                <a:spcAft>
                  <a:spcPts val="600"/>
                </a:spcAft>
              </a:pPr>
              <a:t>12</a:t>
            </a:fld>
            <a:endParaRPr lang="en-US"/>
          </a:p>
        </p:txBody>
      </p:sp>
    </p:spTree>
    <p:extLst>
      <p:ext uri="{BB962C8B-B14F-4D97-AF65-F5344CB8AC3E}">
        <p14:creationId xmlns:p14="http://schemas.microsoft.com/office/powerpoint/2010/main" val="3302811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702A-FA9D-4308-8C8A-843CA3F19C7F}"/>
              </a:ext>
            </a:extLst>
          </p:cNvPr>
          <p:cNvSpPr>
            <a:spLocks noGrp="1"/>
          </p:cNvSpPr>
          <p:nvPr>
            <p:ph type="title"/>
          </p:nvPr>
        </p:nvSpPr>
        <p:spPr>
          <a:xfrm>
            <a:off x="1141413" y="618518"/>
            <a:ext cx="9905998" cy="1478570"/>
          </a:xfrm>
        </p:spPr>
        <p:txBody>
          <a:bodyPr>
            <a:normAutofit/>
          </a:bodyPr>
          <a:lstStyle/>
          <a:p>
            <a:r>
              <a:rPr lang="en-US" dirty="0"/>
              <a:t>Distinguishing features of online</a:t>
            </a:r>
          </a:p>
        </p:txBody>
      </p:sp>
      <p:pic>
        <p:nvPicPr>
          <p:cNvPr id="7" name="Picture 2" descr="Image result for on the internet nobody knows you're a dog">
            <a:extLst>
              <a:ext uri="{FF2B5EF4-FFF2-40B4-BE49-F238E27FC236}">
                <a16:creationId xmlns:a16="http://schemas.microsoft.com/office/drawing/2014/main" id="{0F88259C-CF04-4BF8-AA43-D30ABB4879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1411" y="2312742"/>
            <a:ext cx="4689234" cy="3423140"/>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FC28F51-220C-40B1-9181-9779A063A8E1}"/>
              </a:ext>
            </a:extLst>
          </p:cNvPr>
          <p:cNvSpPr>
            <a:spLocks noGrp="1"/>
          </p:cNvSpPr>
          <p:nvPr>
            <p:ph idx="1"/>
          </p:nvPr>
        </p:nvSpPr>
        <p:spPr>
          <a:xfrm>
            <a:off x="6336727" y="2249487"/>
            <a:ext cx="4832016" cy="3541714"/>
          </a:xfrm>
        </p:spPr>
        <p:txBody>
          <a:bodyPr>
            <a:normAutofit/>
          </a:bodyPr>
          <a:lstStyle/>
          <a:p>
            <a:r>
              <a:rPr lang="en-US" dirty="0"/>
              <a:t>While anonymity provides a place where all are equal and idea should stand on their own merits, that didn’t exactly happen, did it? – Why?</a:t>
            </a:r>
          </a:p>
        </p:txBody>
      </p:sp>
      <p:sp>
        <p:nvSpPr>
          <p:cNvPr id="5" name="Footer Placeholder 4">
            <a:extLst>
              <a:ext uri="{FF2B5EF4-FFF2-40B4-BE49-F238E27FC236}">
                <a16:creationId xmlns:a16="http://schemas.microsoft.com/office/drawing/2014/main" id="{51A682E6-25F7-486E-8618-EBBCD7CA2894}"/>
              </a:ext>
            </a:extLst>
          </p:cNvPr>
          <p:cNvSpPr>
            <a:spLocks noGrp="1"/>
          </p:cNvSpPr>
          <p:nvPr>
            <p:ph type="ftr" sz="quarter" idx="11"/>
          </p:nvPr>
        </p:nvSpPr>
        <p:spPr>
          <a:xfrm>
            <a:off x="1141411" y="6309360"/>
            <a:ext cx="6239309" cy="365125"/>
          </a:xfrm>
        </p:spPr>
        <p:txBody>
          <a:bodyPr>
            <a:normAutofit/>
          </a:bodyPr>
          <a:lstStyle/>
          <a:p>
            <a:pPr>
              <a:spcAft>
                <a:spcPts val="600"/>
              </a:spcAft>
            </a:pPr>
            <a:r>
              <a:rPr lang="en-US" dirty="0"/>
              <a:t>CIS 303 – Prof. C. R. Johnson</a:t>
            </a:r>
          </a:p>
        </p:txBody>
      </p:sp>
      <p:sp>
        <p:nvSpPr>
          <p:cNvPr id="4" name="Date Placeholder 3">
            <a:extLst>
              <a:ext uri="{FF2B5EF4-FFF2-40B4-BE49-F238E27FC236}">
                <a16:creationId xmlns:a16="http://schemas.microsoft.com/office/drawing/2014/main" id="{86571038-464E-4D6D-9915-D0E8882E7C5E}"/>
              </a:ext>
            </a:extLst>
          </p:cNvPr>
          <p:cNvSpPr>
            <a:spLocks noGrp="1"/>
          </p:cNvSpPr>
          <p:nvPr>
            <p:ph type="dt" sz="half" idx="10"/>
          </p:nvPr>
        </p:nvSpPr>
        <p:spPr>
          <a:xfrm>
            <a:off x="7456921" y="6309360"/>
            <a:ext cx="2743200" cy="365125"/>
          </a:xfrm>
        </p:spPr>
        <p:txBody>
          <a:bodyPr>
            <a:normAutofit/>
          </a:bodyPr>
          <a:lstStyle/>
          <a:p>
            <a:pPr>
              <a:spcAft>
                <a:spcPts val="600"/>
              </a:spcAft>
            </a:pPr>
            <a:fld id="{B9867A03-0D75-4281-ABBC-48F8F2265ADC}" type="datetime1">
              <a:rPr lang="en-US" smtClean="0"/>
              <a:pPr>
                <a:spcAft>
                  <a:spcPts val="600"/>
                </a:spcAft>
              </a:pPr>
              <a:t>9/14/2022</a:t>
            </a:fld>
            <a:endParaRPr lang="en-US"/>
          </a:p>
        </p:txBody>
      </p:sp>
      <p:sp>
        <p:nvSpPr>
          <p:cNvPr id="6" name="Slide Number Placeholder 5">
            <a:extLst>
              <a:ext uri="{FF2B5EF4-FFF2-40B4-BE49-F238E27FC236}">
                <a16:creationId xmlns:a16="http://schemas.microsoft.com/office/drawing/2014/main" id="{63FCD416-9012-4237-9A6F-A02349A29F8D}"/>
              </a:ext>
            </a:extLst>
          </p:cNvPr>
          <p:cNvSpPr>
            <a:spLocks noGrp="1"/>
          </p:cNvSpPr>
          <p:nvPr>
            <p:ph type="sldNum" sz="quarter" idx="12"/>
          </p:nvPr>
        </p:nvSpPr>
        <p:spPr>
          <a:xfrm>
            <a:off x="10276321" y="6309360"/>
            <a:ext cx="771089" cy="365125"/>
          </a:xfrm>
        </p:spPr>
        <p:txBody>
          <a:bodyPr>
            <a:normAutofit/>
          </a:bodyPr>
          <a:lstStyle/>
          <a:p>
            <a:pPr>
              <a:spcAft>
                <a:spcPts val="600"/>
              </a:spcAft>
            </a:pPr>
            <a:fld id="{DFDF98CC-160E-494C-8C3C-8CDC5FA257DE}" type="slidenum">
              <a:rPr lang="en-US" smtClean="0"/>
              <a:pPr>
                <a:spcAft>
                  <a:spcPts val="600"/>
                </a:spcAft>
              </a:pPr>
              <a:t>13</a:t>
            </a:fld>
            <a:endParaRPr lang="en-US"/>
          </a:p>
        </p:txBody>
      </p:sp>
    </p:spTree>
    <p:extLst>
      <p:ext uri="{BB962C8B-B14F-4D97-AF65-F5344CB8AC3E}">
        <p14:creationId xmlns:p14="http://schemas.microsoft.com/office/powerpoint/2010/main" val="3966018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9BDA-1D1C-4A0A-9FA7-C4BBC4FE5C76}"/>
              </a:ext>
            </a:extLst>
          </p:cNvPr>
          <p:cNvSpPr>
            <a:spLocks noGrp="1"/>
          </p:cNvSpPr>
          <p:nvPr>
            <p:ph type="title"/>
          </p:nvPr>
        </p:nvSpPr>
        <p:spPr/>
        <p:txBody>
          <a:bodyPr/>
          <a:lstStyle/>
          <a:p>
            <a:r>
              <a:rPr lang="en-US" dirty="0"/>
              <a:t>Persona ex Machina</a:t>
            </a:r>
          </a:p>
        </p:txBody>
      </p:sp>
      <p:sp>
        <p:nvSpPr>
          <p:cNvPr id="3" name="Content Placeholder 2">
            <a:extLst>
              <a:ext uri="{FF2B5EF4-FFF2-40B4-BE49-F238E27FC236}">
                <a16:creationId xmlns:a16="http://schemas.microsoft.com/office/drawing/2014/main" id="{D4E76F1B-7A93-421D-BA94-2BDCFE699394}"/>
              </a:ext>
            </a:extLst>
          </p:cNvPr>
          <p:cNvSpPr>
            <a:spLocks noGrp="1"/>
          </p:cNvSpPr>
          <p:nvPr>
            <p:ph idx="1"/>
          </p:nvPr>
        </p:nvSpPr>
        <p:spPr/>
        <p:txBody>
          <a:bodyPr>
            <a:normAutofit/>
          </a:bodyPr>
          <a:lstStyle/>
          <a:p>
            <a:r>
              <a:rPr lang="en-US" dirty="0"/>
              <a:t>Are you outgoing, or shy? Patient, or impatient? Empathetic, or callous? </a:t>
            </a:r>
          </a:p>
          <a:p>
            <a:r>
              <a:rPr lang="en-US" dirty="0"/>
              <a:t>Each trait is part of what is known as a </a:t>
            </a:r>
            <a:r>
              <a:rPr lang="en-US" b="1" dirty="0"/>
              <a:t>behavioral schema</a:t>
            </a:r>
            <a:r>
              <a:rPr lang="en-US" dirty="0"/>
              <a:t>, which is a mental structure internal to us that helps us to organize what we think and guide what we do. </a:t>
            </a:r>
          </a:p>
        </p:txBody>
      </p:sp>
      <p:sp>
        <p:nvSpPr>
          <p:cNvPr id="4" name="Footer Placeholder 4">
            <a:extLst>
              <a:ext uri="{FF2B5EF4-FFF2-40B4-BE49-F238E27FC236}">
                <a16:creationId xmlns:a16="http://schemas.microsoft.com/office/drawing/2014/main" id="{95B4009C-DCCC-4A36-9764-1A59463049C2}"/>
              </a:ext>
            </a:extLst>
          </p:cNvPr>
          <p:cNvSpPr>
            <a:spLocks noGrp="1"/>
          </p:cNvSpPr>
          <p:nvPr>
            <p:ph type="ftr" sz="quarter" idx="11"/>
          </p:nvPr>
        </p:nvSpPr>
        <p:spPr>
          <a:xfrm>
            <a:off x="1141411" y="6309360"/>
            <a:ext cx="6239309" cy="365125"/>
          </a:xfrm>
        </p:spPr>
        <p:txBody>
          <a:bodyPr>
            <a:normAutofit/>
          </a:bodyPr>
          <a:lstStyle/>
          <a:p>
            <a:pPr>
              <a:spcAft>
                <a:spcPts val="600"/>
              </a:spcAft>
            </a:pPr>
            <a:r>
              <a:rPr lang="en-US" dirty="0"/>
              <a:t>CIS 303 – Prof. C. R. Johnson</a:t>
            </a:r>
          </a:p>
        </p:txBody>
      </p:sp>
      <p:sp>
        <p:nvSpPr>
          <p:cNvPr id="5" name="Date Placeholder 3">
            <a:extLst>
              <a:ext uri="{FF2B5EF4-FFF2-40B4-BE49-F238E27FC236}">
                <a16:creationId xmlns:a16="http://schemas.microsoft.com/office/drawing/2014/main" id="{137C28C6-7F4D-4777-8336-AF52B1E0BDCE}"/>
              </a:ext>
            </a:extLst>
          </p:cNvPr>
          <p:cNvSpPr>
            <a:spLocks noGrp="1"/>
          </p:cNvSpPr>
          <p:nvPr>
            <p:ph type="dt" sz="half" idx="10"/>
          </p:nvPr>
        </p:nvSpPr>
        <p:spPr>
          <a:xfrm>
            <a:off x="7456921" y="6309360"/>
            <a:ext cx="2743200" cy="365125"/>
          </a:xfrm>
        </p:spPr>
        <p:txBody>
          <a:bodyPr>
            <a:normAutofit/>
          </a:bodyPr>
          <a:lstStyle/>
          <a:p>
            <a:pPr>
              <a:spcAft>
                <a:spcPts val="600"/>
              </a:spcAft>
            </a:pPr>
            <a:fld id="{B9867A03-0D75-4281-ABBC-48F8F2265ADC}" type="datetime1">
              <a:rPr lang="en-US" smtClean="0"/>
              <a:pPr>
                <a:spcAft>
                  <a:spcPts val="600"/>
                </a:spcAft>
              </a:pPr>
              <a:t>9/14/2022</a:t>
            </a:fld>
            <a:endParaRPr lang="en-US"/>
          </a:p>
        </p:txBody>
      </p:sp>
      <p:sp>
        <p:nvSpPr>
          <p:cNvPr id="6" name="Slide Number Placeholder 5">
            <a:extLst>
              <a:ext uri="{FF2B5EF4-FFF2-40B4-BE49-F238E27FC236}">
                <a16:creationId xmlns:a16="http://schemas.microsoft.com/office/drawing/2014/main" id="{B58B06B7-F0BF-4E6F-8F49-B0B0B89B7B62}"/>
              </a:ext>
            </a:extLst>
          </p:cNvPr>
          <p:cNvSpPr>
            <a:spLocks noGrp="1"/>
          </p:cNvSpPr>
          <p:nvPr>
            <p:ph type="sldNum" sz="quarter" idx="12"/>
          </p:nvPr>
        </p:nvSpPr>
        <p:spPr>
          <a:xfrm>
            <a:off x="10276321" y="6309360"/>
            <a:ext cx="771089" cy="365125"/>
          </a:xfrm>
        </p:spPr>
        <p:txBody>
          <a:bodyPr>
            <a:normAutofit/>
          </a:bodyPr>
          <a:lstStyle/>
          <a:p>
            <a:pPr>
              <a:spcAft>
                <a:spcPts val="600"/>
              </a:spcAft>
            </a:pPr>
            <a:fld id="{DFDF98CC-160E-494C-8C3C-8CDC5FA257DE}" type="slidenum">
              <a:rPr lang="en-US" smtClean="0"/>
              <a:pPr>
                <a:spcAft>
                  <a:spcPts val="600"/>
                </a:spcAft>
              </a:pPr>
              <a:t>14</a:t>
            </a:fld>
            <a:endParaRPr lang="en-US"/>
          </a:p>
        </p:txBody>
      </p:sp>
    </p:spTree>
    <p:extLst>
      <p:ext uri="{BB962C8B-B14F-4D97-AF65-F5344CB8AC3E}">
        <p14:creationId xmlns:p14="http://schemas.microsoft.com/office/powerpoint/2010/main" val="1343714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9BDA-1D1C-4A0A-9FA7-C4BBC4FE5C76}"/>
              </a:ext>
            </a:extLst>
          </p:cNvPr>
          <p:cNvSpPr>
            <a:spLocks noGrp="1"/>
          </p:cNvSpPr>
          <p:nvPr>
            <p:ph type="title"/>
          </p:nvPr>
        </p:nvSpPr>
        <p:spPr/>
        <p:txBody>
          <a:bodyPr/>
          <a:lstStyle/>
          <a:p>
            <a:r>
              <a:rPr lang="en-US" dirty="0"/>
              <a:t>Persona ex Machina</a:t>
            </a:r>
          </a:p>
        </p:txBody>
      </p:sp>
      <p:sp>
        <p:nvSpPr>
          <p:cNvPr id="3" name="Content Placeholder 2">
            <a:extLst>
              <a:ext uri="{FF2B5EF4-FFF2-40B4-BE49-F238E27FC236}">
                <a16:creationId xmlns:a16="http://schemas.microsoft.com/office/drawing/2014/main" id="{D4E76F1B-7A93-421D-BA94-2BDCFE699394}"/>
              </a:ext>
            </a:extLst>
          </p:cNvPr>
          <p:cNvSpPr>
            <a:spLocks noGrp="1"/>
          </p:cNvSpPr>
          <p:nvPr>
            <p:ph idx="1"/>
          </p:nvPr>
        </p:nvSpPr>
        <p:spPr/>
        <p:txBody>
          <a:bodyPr>
            <a:normAutofit fontScale="92500" lnSpcReduction="20000"/>
          </a:bodyPr>
          <a:lstStyle/>
          <a:p>
            <a:r>
              <a:rPr lang="en-US" dirty="0"/>
              <a:t>You are not the same person with friends as you are with your parents. </a:t>
            </a:r>
          </a:p>
          <a:p>
            <a:pPr lvl="1"/>
            <a:r>
              <a:rPr lang="en-US" dirty="0"/>
              <a:t>Code-switching</a:t>
            </a:r>
          </a:p>
          <a:p>
            <a:pPr lvl="1"/>
            <a:r>
              <a:rPr lang="en-US" dirty="0"/>
              <a:t>Behavioral Schema</a:t>
            </a:r>
          </a:p>
          <a:p>
            <a:pPr marL="457134" lvl="1" indent="0">
              <a:buNone/>
            </a:pPr>
            <a:endParaRPr lang="en-US" dirty="0"/>
          </a:p>
          <a:p>
            <a:r>
              <a:rPr lang="en-US" dirty="0"/>
              <a:t>We adopt many personas in many situations. Online, we may adopt many personas for similar situations. </a:t>
            </a:r>
          </a:p>
          <a:p>
            <a:pPr lvl="1"/>
            <a:r>
              <a:rPr lang="en-US" dirty="0"/>
              <a:t>To find out what a person is truly like, remove all consequences from their actions.</a:t>
            </a:r>
          </a:p>
          <a:p>
            <a:pPr lvl="1"/>
            <a:endParaRPr lang="en-US" dirty="0"/>
          </a:p>
          <a:p>
            <a:r>
              <a:rPr lang="en-US" dirty="0"/>
              <a:t>Identity -&gt; Behavior -&gt; Persona</a:t>
            </a:r>
          </a:p>
        </p:txBody>
      </p:sp>
    </p:spTree>
    <p:extLst>
      <p:ext uri="{BB962C8B-B14F-4D97-AF65-F5344CB8AC3E}">
        <p14:creationId xmlns:p14="http://schemas.microsoft.com/office/powerpoint/2010/main" val="4141795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9BDA-1D1C-4A0A-9FA7-C4BBC4FE5C76}"/>
              </a:ext>
            </a:extLst>
          </p:cNvPr>
          <p:cNvSpPr>
            <a:spLocks noGrp="1"/>
          </p:cNvSpPr>
          <p:nvPr>
            <p:ph type="title"/>
          </p:nvPr>
        </p:nvSpPr>
        <p:spPr/>
        <p:txBody>
          <a:bodyPr/>
          <a:lstStyle/>
          <a:p>
            <a:r>
              <a:rPr lang="en-US" dirty="0"/>
              <a:t>Persona ex Machina</a:t>
            </a:r>
          </a:p>
        </p:txBody>
      </p:sp>
      <p:sp>
        <p:nvSpPr>
          <p:cNvPr id="3" name="Content Placeholder 2">
            <a:extLst>
              <a:ext uri="{FF2B5EF4-FFF2-40B4-BE49-F238E27FC236}">
                <a16:creationId xmlns:a16="http://schemas.microsoft.com/office/drawing/2014/main" id="{D4E76F1B-7A93-421D-BA94-2BDCFE699394}"/>
              </a:ext>
            </a:extLst>
          </p:cNvPr>
          <p:cNvSpPr>
            <a:spLocks noGrp="1"/>
          </p:cNvSpPr>
          <p:nvPr>
            <p:ph idx="1"/>
          </p:nvPr>
        </p:nvSpPr>
        <p:spPr/>
        <p:txBody>
          <a:bodyPr>
            <a:normAutofit fontScale="85000" lnSpcReduction="20000"/>
          </a:bodyPr>
          <a:lstStyle/>
          <a:p>
            <a:r>
              <a:rPr lang="en-US" dirty="0"/>
              <a:t>Multiple schemas are a perfectly normal social adaptation. They give us context to deal with new situations effectively and prepare us for times when we experience a sudden change in life. </a:t>
            </a:r>
          </a:p>
          <a:p>
            <a:r>
              <a:rPr lang="en-US" dirty="0"/>
              <a:t>If we have no schema for a situation, we simply don’t know how to act or think when, for example, meeting someone new. If we suddenly experience the loss of a significant other and have no other schema, we are left unsure how to even go on with life. </a:t>
            </a:r>
          </a:p>
          <a:p>
            <a:r>
              <a:rPr lang="en-US" dirty="0"/>
              <a:t>For this reason, many people experiencing such loss will suddenly pour themselves into their work or hobbies, as those are their next most significant schema. Our behavior in these schemas is known as a </a:t>
            </a:r>
            <a:r>
              <a:rPr lang="en-US" b="1" dirty="0"/>
              <a:t>persona</a:t>
            </a:r>
            <a:r>
              <a:rPr lang="en-US" dirty="0"/>
              <a:t>. </a:t>
            </a:r>
          </a:p>
        </p:txBody>
      </p:sp>
      <p:sp>
        <p:nvSpPr>
          <p:cNvPr id="4" name="Footer Placeholder 4">
            <a:extLst>
              <a:ext uri="{FF2B5EF4-FFF2-40B4-BE49-F238E27FC236}">
                <a16:creationId xmlns:a16="http://schemas.microsoft.com/office/drawing/2014/main" id="{32653DBD-148F-4BA6-BF7A-571451562B40}"/>
              </a:ext>
            </a:extLst>
          </p:cNvPr>
          <p:cNvSpPr>
            <a:spLocks noGrp="1"/>
          </p:cNvSpPr>
          <p:nvPr>
            <p:ph type="ftr" sz="quarter" idx="11"/>
          </p:nvPr>
        </p:nvSpPr>
        <p:spPr>
          <a:xfrm>
            <a:off x="1141411" y="6309360"/>
            <a:ext cx="6239309" cy="365125"/>
          </a:xfrm>
        </p:spPr>
        <p:txBody>
          <a:bodyPr>
            <a:normAutofit/>
          </a:bodyPr>
          <a:lstStyle/>
          <a:p>
            <a:pPr>
              <a:spcAft>
                <a:spcPts val="600"/>
              </a:spcAft>
            </a:pPr>
            <a:r>
              <a:rPr lang="en-US" dirty="0"/>
              <a:t>CIS 303 – Prof. C. R. Johnson</a:t>
            </a:r>
          </a:p>
        </p:txBody>
      </p:sp>
      <p:sp>
        <p:nvSpPr>
          <p:cNvPr id="5" name="Date Placeholder 3">
            <a:extLst>
              <a:ext uri="{FF2B5EF4-FFF2-40B4-BE49-F238E27FC236}">
                <a16:creationId xmlns:a16="http://schemas.microsoft.com/office/drawing/2014/main" id="{7716ACE0-CA69-43CF-9706-66CDC1A9252F}"/>
              </a:ext>
            </a:extLst>
          </p:cNvPr>
          <p:cNvSpPr>
            <a:spLocks noGrp="1"/>
          </p:cNvSpPr>
          <p:nvPr>
            <p:ph type="dt" sz="half" idx="10"/>
          </p:nvPr>
        </p:nvSpPr>
        <p:spPr>
          <a:xfrm>
            <a:off x="7456921" y="6309360"/>
            <a:ext cx="2743200" cy="365125"/>
          </a:xfrm>
        </p:spPr>
        <p:txBody>
          <a:bodyPr>
            <a:normAutofit/>
          </a:bodyPr>
          <a:lstStyle/>
          <a:p>
            <a:pPr>
              <a:spcAft>
                <a:spcPts val="600"/>
              </a:spcAft>
            </a:pPr>
            <a:fld id="{B9867A03-0D75-4281-ABBC-48F8F2265ADC}" type="datetime1">
              <a:rPr lang="en-US" smtClean="0"/>
              <a:pPr>
                <a:spcAft>
                  <a:spcPts val="600"/>
                </a:spcAft>
              </a:pPr>
              <a:t>9/14/2022</a:t>
            </a:fld>
            <a:endParaRPr lang="en-US"/>
          </a:p>
        </p:txBody>
      </p:sp>
      <p:sp>
        <p:nvSpPr>
          <p:cNvPr id="6" name="Slide Number Placeholder 5">
            <a:extLst>
              <a:ext uri="{FF2B5EF4-FFF2-40B4-BE49-F238E27FC236}">
                <a16:creationId xmlns:a16="http://schemas.microsoft.com/office/drawing/2014/main" id="{1DEE198A-1A2B-4549-84DA-083AA91AA83A}"/>
              </a:ext>
            </a:extLst>
          </p:cNvPr>
          <p:cNvSpPr>
            <a:spLocks noGrp="1"/>
          </p:cNvSpPr>
          <p:nvPr>
            <p:ph type="sldNum" sz="quarter" idx="12"/>
          </p:nvPr>
        </p:nvSpPr>
        <p:spPr>
          <a:xfrm>
            <a:off x="10276321" y="6309360"/>
            <a:ext cx="771089" cy="365125"/>
          </a:xfrm>
        </p:spPr>
        <p:txBody>
          <a:bodyPr>
            <a:normAutofit/>
          </a:bodyPr>
          <a:lstStyle/>
          <a:p>
            <a:pPr>
              <a:spcAft>
                <a:spcPts val="600"/>
              </a:spcAft>
            </a:pPr>
            <a:fld id="{DFDF98CC-160E-494C-8C3C-8CDC5FA257DE}" type="slidenum">
              <a:rPr lang="en-US" smtClean="0"/>
              <a:pPr>
                <a:spcAft>
                  <a:spcPts val="600"/>
                </a:spcAft>
              </a:pPr>
              <a:t>16</a:t>
            </a:fld>
            <a:endParaRPr lang="en-US"/>
          </a:p>
        </p:txBody>
      </p:sp>
    </p:spTree>
    <p:extLst>
      <p:ext uri="{BB962C8B-B14F-4D97-AF65-F5344CB8AC3E}">
        <p14:creationId xmlns:p14="http://schemas.microsoft.com/office/powerpoint/2010/main" val="1096490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9BDA-1D1C-4A0A-9FA7-C4BBC4FE5C76}"/>
              </a:ext>
            </a:extLst>
          </p:cNvPr>
          <p:cNvSpPr>
            <a:spLocks noGrp="1"/>
          </p:cNvSpPr>
          <p:nvPr>
            <p:ph type="title"/>
          </p:nvPr>
        </p:nvSpPr>
        <p:spPr/>
        <p:txBody>
          <a:bodyPr/>
          <a:lstStyle/>
          <a:p>
            <a:r>
              <a:rPr lang="en-US" dirty="0"/>
              <a:t>Persona ex Machina</a:t>
            </a:r>
          </a:p>
        </p:txBody>
      </p:sp>
      <p:sp>
        <p:nvSpPr>
          <p:cNvPr id="3" name="Content Placeholder 2">
            <a:extLst>
              <a:ext uri="{FF2B5EF4-FFF2-40B4-BE49-F238E27FC236}">
                <a16:creationId xmlns:a16="http://schemas.microsoft.com/office/drawing/2014/main" id="{D4E76F1B-7A93-421D-BA94-2BDCFE699394}"/>
              </a:ext>
            </a:extLst>
          </p:cNvPr>
          <p:cNvSpPr>
            <a:spLocks noGrp="1"/>
          </p:cNvSpPr>
          <p:nvPr>
            <p:ph idx="1"/>
          </p:nvPr>
        </p:nvSpPr>
        <p:spPr/>
        <p:txBody>
          <a:bodyPr>
            <a:normAutofit fontScale="92500" lnSpcReduction="20000"/>
          </a:bodyPr>
          <a:lstStyle/>
          <a:p>
            <a:r>
              <a:rPr lang="en-US" dirty="0"/>
              <a:t>In our lives, our personas are most often based upon how we identify. Our own perceived gender, profession, ethnicity, age, etc. These are </a:t>
            </a:r>
            <a:r>
              <a:rPr lang="en-US" b="1" dirty="0"/>
              <a:t>traditional personas</a:t>
            </a:r>
            <a:r>
              <a:rPr lang="en-US" dirty="0"/>
              <a:t> and formulate context for interpersonal relationships where they come into play. However, much of our communications today do not rely upon those factors. </a:t>
            </a:r>
          </a:p>
          <a:p>
            <a:pPr lvl="1"/>
            <a:r>
              <a:rPr lang="en-US" dirty="0"/>
              <a:t>Traditional personas are defined by </a:t>
            </a:r>
            <a:r>
              <a:rPr lang="en-US" i="1" dirty="0"/>
              <a:t>what we are</a:t>
            </a:r>
            <a:r>
              <a:rPr lang="en-US" dirty="0"/>
              <a:t>. None of this information is involuntarily offered over the Internet. </a:t>
            </a:r>
          </a:p>
          <a:p>
            <a:pPr lvl="1"/>
            <a:r>
              <a:rPr lang="en-US" dirty="0"/>
              <a:t>In virtual environments, the only significant persona is known as the </a:t>
            </a:r>
            <a:r>
              <a:rPr lang="en-US" b="1" dirty="0"/>
              <a:t>behavioral persona</a:t>
            </a:r>
            <a:r>
              <a:rPr lang="en-US" dirty="0"/>
              <a:t>, which is defined by </a:t>
            </a:r>
            <a:r>
              <a:rPr lang="en-US" i="1" dirty="0"/>
              <a:t>what we do</a:t>
            </a:r>
            <a:r>
              <a:rPr lang="en-US" dirty="0"/>
              <a:t>. In the Internet, this is sometimes referred to as an individual’s </a:t>
            </a:r>
            <a:r>
              <a:rPr lang="en-US" b="1" dirty="0"/>
              <a:t>digital identity</a:t>
            </a:r>
            <a:r>
              <a:rPr lang="en-US" dirty="0"/>
              <a:t>, or merely identity for the sake of brevity. </a:t>
            </a:r>
          </a:p>
        </p:txBody>
      </p:sp>
      <p:sp>
        <p:nvSpPr>
          <p:cNvPr id="4" name="Footer Placeholder 4">
            <a:extLst>
              <a:ext uri="{FF2B5EF4-FFF2-40B4-BE49-F238E27FC236}">
                <a16:creationId xmlns:a16="http://schemas.microsoft.com/office/drawing/2014/main" id="{4368B7D1-027B-471C-89A6-571C552BAECA}"/>
              </a:ext>
            </a:extLst>
          </p:cNvPr>
          <p:cNvSpPr>
            <a:spLocks noGrp="1"/>
          </p:cNvSpPr>
          <p:nvPr>
            <p:ph type="ftr" sz="quarter" idx="11"/>
          </p:nvPr>
        </p:nvSpPr>
        <p:spPr>
          <a:xfrm>
            <a:off x="1141411" y="6309360"/>
            <a:ext cx="6239309" cy="365125"/>
          </a:xfrm>
        </p:spPr>
        <p:txBody>
          <a:bodyPr>
            <a:normAutofit/>
          </a:bodyPr>
          <a:lstStyle/>
          <a:p>
            <a:pPr>
              <a:spcAft>
                <a:spcPts val="600"/>
              </a:spcAft>
            </a:pPr>
            <a:r>
              <a:rPr lang="en-US" dirty="0"/>
              <a:t>CIS 303 – Prof. C. R. Johnson</a:t>
            </a:r>
          </a:p>
        </p:txBody>
      </p:sp>
      <p:sp>
        <p:nvSpPr>
          <p:cNvPr id="5" name="Date Placeholder 3">
            <a:extLst>
              <a:ext uri="{FF2B5EF4-FFF2-40B4-BE49-F238E27FC236}">
                <a16:creationId xmlns:a16="http://schemas.microsoft.com/office/drawing/2014/main" id="{203C6A36-9698-411B-8862-0989289D823D}"/>
              </a:ext>
            </a:extLst>
          </p:cNvPr>
          <p:cNvSpPr>
            <a:spLocks noGrp="1"/>
          </p:cNvSpPr>
          <p:nvPr>
            <p:ph type="dt" sz="half" idx="10"/>
          </p:nvPr>
        </p:nvSpPr>
        <p:spPr>
          <a:xfrm>
            <a:off x="7456921" y="6309360"/>
            <a:ext cx="2743200" cy="365125"/>
          </a:xfrm>
        </p:spPr>
        <p:txBody>
          <a:bodyPr>
            <a:normAutofit/>
          </a:bodyPr>
          <a:lstStyle/>
          <a:p>
            <a:pPr>
              <a:spcAft>
                <a:spcPts val="600"/>
              </a:spcAft>
            </a:pPr>
            <a:fld id="{B9867A03-0D75-4281-ABBC-48F8F2265ADC}" type="datetime1">
              <a:rPr lang="en-US" smtClean="0"/>
              <a:pPr>
                <a:spcAft>
                  <a:spcPts val="600"/>
                </a:spcAft>
              </a:pPr>
              <a:t>9/14/2022</a:t>
            </a:fld>
            <a:endParaRPr lang="en-US"/>
          </a:p>
        </p:txBody>
      </p:sp>
      <p:sp>
        <p:nvSpPr>
          <p:cNvPr id="6" name="Slide Number Placeholder 5">
            <a:extLst>
              <a:ext uri="{FF2B5EF4-FFF2-40B4-BE49-F238E27FC236}">
                <a16:creationId xmlns:a16="http://schemas.microsoft.com/office/drawing/2014/main" id="{21EFC6F9-A206-4EFA-9514-AB6DF93E4A12}"/>
              </a:ext>
            </a:extLst>
          </p:cNvPr>
          <p:cNvSpPr>
            <a:spLocks noGrp="1"/>
          </p:cNvSpPr>
          <p:nvPr>
            <p:ph type="sldNum" sz="quarter" idx="12"/>
          </p:nvPr>
        </p:nvSpPr>
        <p:spPr>
          <a:xfrm>
            <a:off x="10276321" y="6309360"/>
            <a:ext cx="771089" cy="365125"/>
          </a:xfrm>
        </p:spPr>
        <p:txBody>
          <a:bodyPr>
            <a:normAutofit/>
          </a:bodyPr>
          <a:lstStyle/>
          <a:p>
            <a:pPr>
              <a:spcAft>
                <a:spcPts val="600"/>
              </a:spcAft>
            </a:pPr>
            <a:fld id="{DFDF98CC-160E-494C-8C3C-8CDC5FA257DE}" type="slidenum">
              <a:rPr lang="en-US" smtClean="0"/>
              <a:pPr>
                <a:spcAft>
                  <a:spcPts val="600"/>
                </a:spcAft>
              </a:pPr>
              <a:t>17</a:t>
            </a:fld>
            <a:endParaRPr lang="en-US"/>
          </a:p>
        </p:txBody>
      </p:sp>
    </p:spTree>
    <p:extLst>
      <p:ext uri="{BB962C8B-B14F-4D97-AF65-F5344CB8AC3E}">
        <p14:creationId xmlns:p14="http://schemas.microsoft.com/office/powerpoint/2010/main" val="2596992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Norms</a:t>
            </a:r>
          </a:p>
        </p:txBody>
      </p:sp>
      <p:sp>
        <p:nvSpPr>
          <p:cNvPr id="3" name="Content Placeholder 2"/>
          <p:cNvSpPr>
            <a:spLocks noGrp="1"/>
          </p:cNvSpPr>
          <p:nvPr>
            <p:ph idx="1"/>
          </p:nvPr>
        </p:nvSpPr>
        <p:spPr>
          <a:xfrm>
            <a:off x="4876800" y="279401"/>
            <a:ext cx="7010400" cy="6197599"/>
          </a:xfrm>
        </p:spPr>
        <p:txBody>
          <a:bodyPr>
            <a:normAutofit fontScale="92500"/>
          </a:bodyPr>
          <a:lstStyle/>
          <a:p>
            <a:r>
              <a:rPr lang="en-US" dirty="0"/>
              <a:t>Normative Code. These unwritten rules tell us what is acceptable and what is not. </a:t>
            </a:r>
          </a:p>
          <a:p>
            <a:r>
              <a:rPr lang="en-US" dirty="0"/>
              <a:t>Sometimes, we have written rules that tell us what is acceptable or not. These rules are the Legal Code. </a:t>
            </a:r>
          </a:p>
          <a:p>
            <a:r>
              <a:rPr lang="en-US" dirty="0"/>
              <a:t>The laws say certain drugs are illegal and some are not. The norms tell us that there is an acceptable and unacceptable way to use legal drugs. </a:t>
            </a:r>
          </a:p>
          <a:p>
            <a:pPr lvl="1"/>
            <a:r>
              <a:rPr lang="en-US" dirty="0"/>
              <a:t>You drink alcohol at parties, weddings, etc. is ok. It is </a:t>
            </a:r>
            <a:r>
              <a:rPr lang="en-US" i="1" dirty="0"/>
              <a:t>deviant</a:t>
            </a:r>
            <a:r>
              <a:rPr lang="en-US" dirty="0"/>
              <a:t> to drink at work, in the morning, etc.</a:t>
            </a:r>
          </a:p>
          <a:p>
            <a:pPr lvl="1"/>
            <a:r>
              <a:rPr lang="en-US" dirty="0"/>
              <a:t>Drink coffee in the morning and/or at meals. It is </a:t>
            </a:r>
            <a:r>
              <a:rPr lang="en-US" i="1" dirty="0"/>
              <a:t>deviant </a:t>
            </a:r>
            <a:r>
              <a:rPr lang="en-US" dirty="0"/>
              <a:t>to drink coffee at 11pm (unless you have an excuse.)</a:t>
            </a:r>
          </a:p>
          <a:p>
            <a:pPr lvl="1"/>
            <a:r>
              <a:rPr lang="en-US" dirty="0"/>
              <a:t>Enjoying anime is acceptable. It is </a:t>
            </a:r>
            <a:r>
              <a:rPr lang="en-US" i="1" dirty="0"/>
              <a:t>deviant </a:t>
            </a:r>
            <a:r>
              <a:rPr lang="en-US" dirty="0"/>
              <a:t>to purchase a </a:t>
            </a:r>
            <a:r>
              <a:rPr lang="en-US" dirty="0" err="1"/>
              <a:t>waifu</a:t>
            </a:r>
            <a:r>
              <a:rPr lang="en-US" dirty="0"/>
              <a:t> pillow.</a:t>
            </a:r>
          </a:p>
          <a:p>
            <a:pPr lvl="1"/>
            <a:r>
              <a:rPr lang="en-US" dirty="0"/>
              <a:t>Playing videos games is fine. It is </a:t>
            </a:r>
            <a:r>
              <a:rPr lang="en-US" i="1" dirty="0"/>
              <a:t>deviant </a:t>
            </a:r>
            <a:r>
              <a:rPr lang="en-US" dirty="0"/>
              <a:t>to play games at the exclusion of all other activities.</a:t>
            </a:r>
          </a:p>
        </p:txBody>
      </p:sp>
    </p:spTree>
    <p:extLst>
      <p:ext uri="{BB962C8B-B14F-4D97-AF65-F5344CB8AC3E}">
        <p14:creationId xmlns:p14="http://schemas.microsoft.com/office/powerpoint/2010/main" val="3526647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478570"/>
          </a:xfrm>
        </p:spPr>
        <p:txBody>
          <a:bodyPr>
            <a:normAutofit/>
          </a:bodyPr>
          <a:lstStyle/>
          <a:p>
            <a:pPr algn="ctr"/>
            <a:r>
              <a:rPr lang="en-US"/>
              <a:t>Social Norms</a:t>
            </a:r>
          </a:p>
        </p:txBody>
      </p:sp>
      <p:sp>
        <p:nvSpPr>
          <p:cNvPr id="3" name="Content Placeholder 2"/>
          <p:cNvSpPr>
            <a:spLocks noGrp="1"/>
          </p:cNvSpPr>
          <p:nvPr>
            <p:ph idx="1"/>
          </p:nvPr>
        </p:nvSpPr>
        <p:spPr>
          <a:xfrm>
            <a:off x="1141412" y="2249487"/>
            <a:ext cx="4844521" cy="3541714"/>
          </a:xfrm>
        </p:spPr>
        <p:txBody>
          <a:bodyPr anchor="ctr">
            <a:normAutofit/>
          </a:bodyPr>
          <a:lstStyle/>
          <a:p>
            <a:pPr>
              <a:lnSpc>
                <a:spcPct val="110000"/>
              </a:lnSpc>
            </a:pPr>
            <a:r>
              <a:rPr lang="en-US" sz="1700" dirty="0"/>
              <a:t>What happens when people get together and partake in a shared experience? Bonding. The shared experience of any deviant activity is the same, combined with the shared experience defying social contexts, is a powerful reinforcement mechanism. </a:t>
            </a:r>
          </a:p>
          <a:p>
            <a:pPr>
              <a:lnSpc>
                <a:spcPct val="110000"/>
              </a:lnSpc>
            </a:pPr>
            <a:r>
              <a:rPr lang="en-US" sz="1700" dirty="0"/>
              <a:t>When an activity is frowned upon the subculture is strengthened. This is doubly true when the activity is illegal as well as deviant, as these out-groups become more insular and more dependent upon each other. </a:t>
            </a:r>
          </a:p>
        </p:txBody>
      </p:sp>
      <p:pic>
        <p:nvPicPr>
          <p:cNvPr id="5" name="Picture 4">
            <a:extLst>
              <a:ext uri="{FF2B5EF4-FFF2-40B4-BE49-F238E27FC236}">
                <a16:creationId xmlns:a16="http://schemas.microsoft.com/office/drawing/2014/main" id="{E398A248-EDE8-428C-BF18-B9602DBEC715}"/>
              </a:ext>
            </a:extLst>
          </p:cNvPr>
          <p:cNvPicPr>
            <a:picLocks noChangeAspect="1"/>
          </p:cNvPicPr>
          <p:nvPr/>
        </p:nvPicPr>
        <p:blipFill rotWithShape="1">
          <a:blip r:embed="rId2"/>
          <a:srcRect l="1733" r="12354" b="-1"/>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 name="Footer Placeholder 4">
            <a:extLst>
              <a:ext uri="{FF2B5EF4-FFF2-40B4-BE49-F238E27FC236}">
                <a16:creationId xmlns:a16="http://schemas.microsoft.com/office/drawing/2014/main" id="{3140AD47-19C2-435E-AF52-89FE2D84A59B}"/>
              </a:ext>
            </a:extLst>
          </p:cNvPr>
          <p:cNvSpPr>
            <a:spLocks noGrp="1"/>
          </p:cNvSpPr>
          <p:nvPr>
            <p:ph type="ftr" sz="quarter" idx="11"/>
          </p:nvPr>
        </p:nvSpPr>
        <p:spPr>
          <a:xfrm>
            <a:off x="1141411" y="5883275"/>
            <a:ext cx="6239309" cy="365125"/>
          </a:xfrm>
        </p:spPr>
        <p:txBody>
          <a:bodyPr>
            <a:normAutofit/>
          </a:bodyPr>
          <a:lstStyle/>
          <a:p>
            <a:pPr>
              <a:spcAft>
                <a:spcPts val="600"/>
              </a:spcAft>
            </a:pPr>
            <a:r>
              <a:rPr lang="en-US" dirty="0"/>
              <a:t>CIS 303 – Prof. C. R. Johnson</a:t>
            </a:r>
          </a:p>
        </p:txBody>
      </p:sp>
      <p:sp>
        <p:nvSpPr>
          <p:cNvPr id="7" name="Date Placeholder 3">
            <a:extLst>
              <a:ext uri="{FF2B5EF4-FFF2-40B4-BE49-F238E27FC236}">
                <a16:creationId xmlns:a16="http://schemas.microsoft.com/office/drawing/2014/main" id="{F51D31E1-F432-4000-A81D-7D1C3AB7CE42}"/>
              </a:ext>
            </a:extLst>
          </p:cNvPr>
          <p:cNvSpPr>
            <a:spLocks noGrp="1"/>
          </p:cNvSpPr>
          <p:nvPr>
            <p:ph type="dt" sz="half" idx="10"/>
          </p:nvPr>
        </p:nvSpPr>
        <p:spPr>
          <a:xfrm>
            <a:off x="7456921" y="5883276"/>
            <a:ext cx="2743200" cy="365125"/>
          </a:xfrm>
        </p:spPr>
        <p:txBody>
          <a:bodyPr>
            <a:normAutofit/>
          </a:bodyPr>
          <a:lstStyle/>
          <a:p>
            <a:pPr>
              <a:spcAft>
                <a:spcPts val="600"/>
              </a:spcAft>
            </a:pPr>
            <a:fld id="{B9867A03-0D75-4281-ABBC-48F8F2265ADC}" type="datetime1">
              <a:rPr lang="en-US" smtClean="0"/>
              <a:pPr>
                <a:spcAft>
                  <a:spcPts val="600"/>
                </a:spcAft>
              </a:pPr>
              <a:t>9/14/2022</a:t>
            </a:fld>
            <a:endParaRPr lang="en-US"/>
          </a:p>
        </p:txBody>
      </p:sp>
      <p:sp>
        <p:nvSpPr>
          <p:cNvPr id="8" name="Slide Number Placeholder 5">
            <a:extLst>
              <a:ext uri="{FF2B5EF4-FFF2-40B4-BE49-F238E27FC236}">
                <a16:creationId xmlns:a16="http://schemas.microsoft.com/office/drawing/2014/main" id="{02A33B36-7FBB-43EA-8CD5-368CDEB50132}"/>
              </a:ext>
            </a:extLst>
          </p:cNvPr>
          <p:cNvSpPr>
            <a:spLocks noGrp="1"/>
          </p:cNvSpPr>
          <p:nvPr>
            <p:ph type="sldNum" sz="quarter" idx="12"/>
          </p:nvPr>
        </p:nvSpPr>
        <p:spPr>
          <a:xfrm>
            <a:off x="10276321" y="5883274"/>
            <a:ext cx="771089" cy="365125"/>
          </a:xfrm>
        </p:spPr>
        <p:txBody>
          <a:bodyPr>
            <a:normAutofit/>
          </a:bodyPr>
          <a:lstStyle/>
          <a:p>
            <a:pPr>
              <a:spcAft>
                <a:spcPts val="600"/>
              </a:spcAft>
            </a:pPr>
            <a:fld id="{DFDF98CC-160E-494C-8C3C-8CDC5FA257DE}" type="slidenum">
              <a:rPr lang="en-US" smtClean="0"/>
              <a:pPr>
                <a:spcAft>
                  <a:spcPts val="600"/>
                </a:spcAft>
              </a:pPr>
              <a:t>19</a:t>
            </a:fld>
            <a:endParaRPr lang="en-US"/>
          </a:p>
        </p:txBody>
      </p:sp>
    </p:spTree>
    <p:extLst>
      <p:ext uri="{BB962C8B-B14F-4D97-AF65-F5344CB8AC3E}">
        <p14:creationId xmlns:p14="http://schemas.microsoft.com/office/powerpoint/2010/main" val="2499318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13E6C-D333-4C32-AB10-B90A923CAC7B}"/>
              </a:ext>
            </a:extLst>
          </p:cNvPr>
          <p:cNvSpPr>
            <a:spLocks noGrp="1"/>
          </p:cNvSpPr>
          <p:nvPr>
            <p:ph type="title"/>
          </p:nvPr>
        </p:nvSpPr>
        <p:spPr/>
        <p:txBody>
          <a:bodyPr/>
          <a:lstStyle/>
          <a:p>
            <a:r>
              <a:rPr lang="en-US" dirty="0"/>
              <a:t>Contextualizing Online Society</a:t>
            </a:r>
          </a:p>
        </p:txBody>
      </p:sp>
      <p:sp>
        <p:nvSpPr>
          <p:cNvPr id="3" name="Content Placeholder 2">
            <a:extLst>
              <a:ext uri="{FF2B5EF4-FFF2-40B4-BE49-F238E27FC236}">
                <a16:creationId xmlns:a16="http://schemas.microsoft.com/office/drawing/2014/main" id="{000DFA5D-6D50-4BBC-A469-0341D7A96331}"/>
              </a:ext>
            </a:extLst>
          </p:cNvPr>
          <p:cNvSpPr>
            <a:spLocks noGrp="1"/>
          </p:cNvSpPr>
          <p:nvPr>
            <p:ph idx="1"/>
          </p:nvPr>
        </p:nvSpPr>
        <p:spPr>
          <a:xfrm>
            <a:off x="1141413" y="3429000"/>
            <a:ext cx="10258917" cy="2622817"/>
          </a:xfrm>
        </p:spPr>
        <p:txBody>
          <a:bodyPr>
            <a:normAutofit fontScale="85000" lnSpcReduction="20000"/>
          </a:bodyPr>
          <a:lstStyle/>
          <a:p>
            <a:r>
              <a:rPr lang="en-US" dirty="0"/>
              <a:t>The word meme was coined in 1976 by the evolutionary biologist Richard Dawkins. It is a word to describe the concept of “cultural transmission.” The proliferation of customs and ideas, not via broadcast, but person to person.</a:t>
            </a:r>
          </a:p>
          <a:p>
            <a:r>
              <a:rPr lang="en-US" dirty="0"/>
              <a:t>Zeitgeist – The defining spirit or mood of a period in history as shown by the ideas and beliefs of the time.</a:t>
            </a:r>
          </a:p>
          <a:p>
            <a:pPr lvl="1"/>
            <a:r>
              <a:rPr lang="en-US" dirty="0"/>
              <a:t>Roaring 20s. </a:t>
            </a:r>
          </a:p>
          <a:p>
            <a:r>
              <a:rPr lang="en-US" dirty="0"/>
              <a:t>Hegemony – The predominance of once social group over others.</a:t>
            </a:r>
          </a:p>
        </p:txBody>
      </p:sp>
      <p:pic>
        <p:nvPicPr>
          <p:cNvPr id="11266" name="Picture 2" descr="Image result for please don't call me dick dorkins">
            <a:extLst>
              <a:ext uri="{FF2B5EF4-FFF2-40B4-BE49-F238E27FC236}">
                <a16:creationId xmlns:a16="http://schemas.microsoft.com/office/drawing/2014/main" id="{4608BD86-1595-46B2-B61A-BB8E2C3D5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723" y="1676777"/>
            <a:ext cx="5475696" cy="175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85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New folder\Untitled 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258" y="89116"/>
            <a:ext cx="9383485" cy="667976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4">
            <a:extLst>
              <a:ext uri="{FF2B5EF4-FFF2-40B4-BE49-F238E27FC236}">
                <a16:creationId xmlns:a16="http://schemas.microsoft.com/office/drawing/2014/main" id="{32813AE4-B8B8-4CBE-BE11-2FF4FC2C2617}"/>
              </a:ext>
            </a:extLst>
          </p:cNvPr>
          <p:cNvSpPr>
            <a:spLocks noGrp="1"/>
          </p:cNvSpPr>
          <p:nvPr>
            <p:ph type="ftr" sz="quarter" idx="11"/>
          </p:nvPr>
        </p:nvSpPr>
        <p:spPr>
          <a:xfrm>
            <a:off x="957945" y="6309359"/>
            <a:ext cx="6239309" cy="365125"/>
          </a:xfrm>
        </p:spPr>
        <p:txBody>
          <a:bodyPr>
            <a:normAutofit/>
          </a:bodyPr>
          <a:lstStyle/>
          <a:p>
            <a:pPr>
              <a:spcAft>
                <a:spcPts val="600"/>
              </a:spcAft>
            </a:pPr>
            <a:r>
              <a:rPr lang="en-US" dirty="0"/>
              <a:t>CIS 303 – Prof. C. R. Johnson</a:t>
            </a:r>
          </a:p>
        </p:txBody>
      </p:sp>
      <p:sp>
        <p:nvSpPr>
          <p:cNvPr id="4" name="Date Placeholder 3">
            <a:extLst>
              <a:ext uri="{FF2B5EF4-FFF2-40B4-BE49-F238E27FC236}">
                <a16:creationId xmlns:a16="http://schemas.microsoft.com/office/drawing/2014/main" id="{3E5B1D5C-10C3-4CF6-AF07-1BD4405A6FD9}"/>
              </a:ext>
            </a:extLst>
          </p:cNvPr>
          <p:cNvSpPr>
            <a:spLocks noGrp="1"/>
          </p:cNvSpPr>
          <p:nvPr>
            <p:ph type="dt" sz="half" idx="10"/>
          </p:nvPr>
        </p:nvSpPr>
        <p:spPr>
          <a:xfrm>
            <a:off x="7456921" y="6309360"/>
            <a:ext cx="2743200" cy="365125"/>
          </a:xfrm>
        </p:spPr>
        <p:txBody>
          <a:bodyPr>
            <a:normAutofit/>
          </a:bodyPr>
          <a:lstStyle/>
          <a:p>
            <a:pPr>
              <a:spcAft>
                <a:spcPts val="600"/>
              </a:spcAft>
            </a:pPr>
            <a:fld id="{B9867A03-0D75-4281-ABBC-48F8F2265ADC}" type="datetime1">
              <a:rPr lang="en-US" smtClean="0"/>
              <a:pPr>
                <a:spcAft>
                  <a:spcPts val="600"/>
                </a:spcAft>
              </a:pPr>
              <a:t>9/14/2022</a:t>
            </a:fld>
            <a:endParaRPr lang="en-US"/>
          </a:p>
        </p:txBody>
      </p:sp>
      <p:sp>
        <p:nvSpPr>
          <p:cNvPr id="5" name="Slide Number Placeholder 5">
            <a:extLst>
              <a:ext uri="{FF2B5EF4-FFF2-40B4-BE49-F238E27FC236}">
                <a16:creationId xmlns:a16="http://schemas.microsoft.com/office/drawing/2014/main" id="{C470002E-05DC-4DB8-9EEC-BD7DA33B288D}"/>
              </a:ext>
            </a:extLst>
          </p:cNvPr>
          <p:cNvSpPr>
            <a:spLocks noGrp="1"/>
          </p:cNvSpPr>
          <p:nvPr>
            <p:ph type="sldNum" sz="quarter" idx="12"/>
          </p:nvPr>
        </p:nvSpPr>
        <p:spPr>
          <a:xfrm>
            <a:off x="10276321" y="6309360"/>
            <a:ext cx="771089" cy="365125"/>
          </a:xfrm>
        </p:spPr>
        <p:txBody>
          <a:bodyPr>
            <a:normAutofit/>
          </a:bodyPr>
          <a:lstStyle/>
          <a:p>
            <a:pPr>
              <a:spcAft>
                <a:spcPts val="600"/>
              </a:spcAft>
            </a:pPr>
            <a:fld id="{DFDF98CC-160E-494C-8C3C-8CDC5FA257DE}" type="slidenum">
              <a:rPr lang="en-US" smtClean="0"/>
              <a:pPr>
                <a:spcAft>
                  <a:spcPts val="600"/>
                </a:spcAft>
              </a:pPr>
              <a:t>20</a:t>
            </a:fld>
            <a:endParaRPr lang="en-US"/>
          </a:p>
        </p:txBody>
      </p:sp>
    </p:spTree>
    <p:extLst>
      <p:ext uri="{BB962C8B-B14F-4D97-AF65-F5344CB8AC3E}">
        <p14:creationId xmlns:p14="http://schemas.microsoft.com/office/powerpoint/2010/main" val="370344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FDEE66F-9042-4F8A-A237-64358CA870E7}"/>
              </a:ext>
            </a:extLst>
          </p:cNvPr>
          <p:cNvSpPr/>
          <p:nvPr/>
        </p:nvSpPr>
        <p:spPr>
          <a:xfrm>
            <a:off x="749300" y="464530"/>
            <a:ext cx="3111499" cy="1632558"/>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6" name="Rectangle: Diagonal Corners Rounded 5">
            <a:extLst>
              <a:ext uri="{FF2B5EF4-FFF2-40B4-BE49-F238E27FC236}">
                <a16:creationId xmlns:a16="http://schemas.microsoft.com/office/drawing/2014/main" id="{16F20065-64C7-4761-8206-59C393204B41}"/>
              </a:ext>
            </a:extLst>
          </p:cNvPr>
          <p:cNvSpPr/>
          <p:nvPr/>
        </p:nvSpPr>
        <p:spPr>
          <a:xfrm>
            <a:off x="1" y="4914900"/>
            <a:ext cx="2019300" cy="1943100"/>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EE2815C-6843-4CE4-9BB8-66F94DD12419}"/>
              </a:ext>
            </a:extLst>
          </p:cNvPr>
          <p:cNvSpPr>
            <a:spLocks noGrp="1"/>
          </p:cNvSpPr>
          <p:nvPr>
            <p:ph type="title"/>
          </p:nvPr>
        </p:nvSpPr>
        <p:spPr/>
        <p:txBody>
          <a:bodyPr/>
          <a:lstStyle/>
          <a:p>
            <a:r>
              <a:rPr lang="en-US" dirty="0"/>
              <a:t>“Je </a:t>
            </a:r>
            <a:r>
              <a:rPr lang="en-US" dirty="0" err="1"/>
              <a:t>pense</a:t>
            </a:r>
            <a:r>
              <a:rPr lang="en-US" dirty="0"/>
              <a:t>, </a:t>
            </a:r>
            <a:br>
              <a:rPr lang="en-US" dirty="0"/>
            </a:br>
            <a:r>
              <a:rPr lang="en-US" dirty="0"/>
              <a:t>je </a:t>
            </a:r>
            <a:r>
              <a:rPr lang="en-US" dirty="0" err="1"/>
              <a:t>suis</a:t>
            </a:r>
            <a:r>
              <a:rPr lang="en-US" dirty="0"/>
              <a:t>.”</a:t>
            </a:r>
          </a:p>
        </p:txBody>
      </p:sp>
      <p:sp>
        <p:nvSpPr>
          <p:cNvPr id="3" name="Content Placeholder 2">
            <a:extLst>
              <a:ext uri="{FF2B5EF4-FFF2-40B4-BE49-F238E27FC236}">
                <a16:creationId xmlns:a16="http://schemas.microsoft.com/office/drawing/2014/main" id="{42C4A26E-26CE-43E6-AB15-10D41C480204}"/>
              </a:ext>
            </a:extLst>
          </p:cNvPr>
          <p:cNvSpPr>
            <a:spLocks noGrp="1"/>
          </p:cNvSpPr>
          <p:nvPr>
            <p:ph idx="1"/>
          </p:nvPr>
        </p:nvSpPr>
        <p:spPr>
          <a:xfrm>
            <a:off x="2019300" y="2249487"/>
            <a:ext cx="9028111" cy="3541714"/>
          </a:xfrm>
        </p:spPr>
        <p:txBody>
          <a:bodyPr>
            <a:normAutofit fontScale="92500"/>
          </a:bodyPr>
          <a:lstStyle/>
          <a:p>
            <a:r>
              <a:rPr lang="en-US" dirty="0"/>
              <a:t>Solipsism – Cogito ergo sum. </a:t>
            </a:r>
          </a:p>
          <a:p>
            <a:r>
              <a:rPr lang="en-US" dirty="0"/>
              <a:t>Solipsism syndrome – Prolonged isolation leads to a disconnect from a sense of “real.” Reality does not exist outside of their own mind.</a:t>
            </a:r>
          </a:p>
          <a:p>
            <a:pPr lvl="1"/>
            <a:r>
              <a:rPr lang="en-US" dirty="0"/>
              <a:t>Loneliness</a:t>
            </a:r>
          </a:p>
          <a:p>
            <a:pPr lvl="1"/>
            <a:r>
              <a:rPr lang="en-US" dirty="0"/>
              <a:t>Detachment</a:t>
            </a:r>
          </a:p>
          <a:p>
            <a:pPr lvl="1"/>
            <a:r>
              <a:rPr lang="en-US" dirty="0"/>
              <a:t>Indifference/Apathy</a:t>
            </a:r>
          </a:p>
          <a:p>
            <a:pPr lvl="1"/>
            <a:r>
              <a:rPr lang="en-US" dirty="0">
                <a:hlinkClick r:id="rId2"/>
              </a:rPr>
              <a:t>Derealization</a:t>
            </a:r>
            <a:endParaRPr lang="en-US" dirty="0"/>
          </a:p>
          <a:p>
            <a:pPr lvl="1"/>
            <a:r>
              <a:rPr lang="en-US" dirty="0"/>
              <a:t>Dissociative episodes</a:t>
            </a:r>
          </a:p>
        </p:txBody>
      </p:sp>
      <p:pic>
        <p:nvPicPr>
          <p:cNvPr id="4" name="Picture 3">
            <a:extLst>
              <a:ext uri="{FF2B5EF4-FFF2-40B4-BE49-F238E27FC236}">
                <a16:creationId xmlns:a16="http://schemas.microsoft.com/office/drawing/2014/main" id="{0AC7C8D4-C1F6-4EED-9A09-E843F34DD7A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378" y="5030054"/>
            <a:ext cx="2172067" cy="1827091"/>
          </a:xfrm>
          <a:prstGeom prst="rect">
            <a:avLst/>
          </a:prstGeom>
        </p:spPr>
      </p:pic>
      <p:cxnSp>
        <p:nvCxnSpPr>
          <p:cNvPr id="9" name="Straight Connector 8">
            <a:extLst>
              <a:ext uri="{FF2B5EF4-FFF2-40B4-BE49-F238E27FC236}">
                <a16:creationId xmlns:a16="http://schemas.microsoft.com/office/drawing/2014/main" id="{5B3A5788-E9F4-42E0-9F60-69ABD4C01E8C}"/>
              </a:ext>
            </a:extLst>
          </p:cNvPr>
          <p:cNvCxnSpPr>
            <a:stCxn id="7" idx="3"/>
            <a:endCxn id="6" idx="3"/>
          </p:cNvCxnSpPr>
          <p:nvPr/>
        </p:nvCxnSpPr>
        <p:spPr>
          <a:xfrm flipH="1">
            <a:off x="1009651" y="1858005"/>
            <a:ext cx="195317" cy="3056895"/>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05787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5BF7-BC62-437D-9100-FB1252A85878}"/>
              </a:ext>
            </a:extLst>
          </p:cNvPr>
          <p:cNvSpPr>
            <a:spLocks noGrp="1"/>
          </p:cNvSpPr>
          <p:nvPr>
            <p:ph type="title"/>
          </p:nvPr>
        </p:nvSpPr>
        <p:spPr/>
        <p:txBody>
          <a:bodyPr/>
          <a:lstStyle/>
          <a:p>
            <a:r>
              <a:rPr lang="en-US" dirty="0"/>
              <a:t>The Land of Ego</a:t>
            </a:r>
          </a:p>
        </p:txBody>
      </p:sp>
      <p:sp>
        <p:nvSpPr>
          <p:cNvPr id="3" name="Content Placeholder 2">
            <a:extLst>
              <a:ext uri="{FF2B5EF4-FFF2-40B4-BE49-F238E27FC236}">
                <a16:creationId xmlns:a16="http://schemas.microsoft.com/office/drawing/2014/main" id="{B25D13EE-3050-452A-BBAA-BE21BAD51187}"/>
              </a:ext>
            </a:extLst>
          </p:cNvPr>
          <p:cNvSpPr>
            <a:spLocks noGrp="1"/>
          </p:cNvSpPr>
          <p:nvPr>
            <p:ph idx="1"/>
          </p:nvPr>
        </p:nvSpPr>
        <p:spPr/>
        <p:txBody>
          <a:bodyPr>
            <a:normAutofit lnSpcReduction="10000"/>
          </a:bodyPr>
          <a:lstStyle/>
          <a:p>
            <a:r>
              <a:rPr lang="en-US" dirty="0"/>
              <a:t>Solipsism Syndrome / Narcissistic Solipsism:</a:t>
            </a:r>
          </a:p>
          <a:p>
            <a:pPr lvl="1"/>
            <a:r>
              <a:rPr lang="en-US" dirty="0"/>
              <a:t>Social awkwardness</a:t>
            </a:r>
          </a:p>
          <a:p>
            <a:pPr lvl="1"/>
            <a:r>
              <a:rPr lang="en-US" dirty="0"/>
              <a:t>Social maladaptation</a:t>
            </a:r>
          </a:p>
          <a:p>
            <a:pPr lvl="1"/>
            <a:r>
              <a:rPr lang="en-US" dirty="0"/>
              <a:t>Inappropriate interpersonal interactions</a:t>
            </a:r>
          </a:p>
          <a:p>
            <a:pPr lvl="1"/>
            <a:r>
              <a:rPr lang="en-US" dirty="0"/>
              <a:t>Lack of sense of boundaries</a:t>
            </a:r>
          </a:p>
          <a:p>
            <a:pPr lvl="1"/>
            <a:endParaRPr lang="en-US" dirty="0"/>
          </a:p>
          <a:p>
            <a:r>
              <a:rPr lang="en-US" dirty="0"/>
              <a:t>In a more severe case – When nothing but you is real. Nothing but you matters. The suffering of others is an abstract concept. You get…</a:t>
            </a:r>
          </a:p>
          <a:p>
            <a:pPr lvl="1"/>
            <a:endParaRPr lang="en-US" dirty="0"/>
          </a:p>
        </p:txBody>
      </p:sp>
      <p:pic>
        <p:nvPicPr>
          <p:cNvPr id="1026" name="Picture 2" descr="Related image">
            <a:extLst>
              <a:ext uri="{FF2B5EF4-FFF2-40B4-BE49-F238E27FC236}">
                <a16:creationId xmlns:a16="http://schemas.microsoft.com/office/drawing/2014/main" id="{209CCCDB-1BEB-4851-AAD3-9FFB8EB8A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89" y="209086"/>
            <a:ext cx="3987689" cy="33351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dam lanza">
            <a:extLst>
              <a:ext uri="{FF2B5EF4-FFF2-40B4-BE49-F238E27FC236}">
                <a16:creationId xmlns:a16="http://schemas.microsoft.com/office/drawing/2014/main" id="{46972716-FA68-4EAB-8B6E-754AF6CC9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694" y="3462060"/>
            <a:ext cx="3183861" cy="31838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asim aghdam">
            <a:extLst>
              <a:ext uri="{FF2B5EF4-FFF2-40B4-BE49-F238E27FC236}">
                <a16:creationId xmlns:a16="http://schemas.microsoft.com/office/drawing/2014/main" id="{A81B13AE-206E-4E08-A119-251DF7E306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612" y="300863"/>
            <a:ext cx="3908517" cy="33351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renton Tarrant">
            <a:extLst>
              <a:ext uri="{FF2B5EF4-FFF2-40B4-BE49-F238E27FC236}">
                <a16:creationId xmlns:a16="http://schemas.microsoft.com/office/drawing/2014/main" id="{D61F02FE-71DF-47DE-8BCD-D2FF95897D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0553" y="209086"/>
            <a:ext cx="3335159" cy="333515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William Francis Melchert-Dinkel">
            <a:extLst>
              <a:ext uri="{FF2B5EF4-FFF2-40B4-BE49-F238E27FC236}">
                <a16:creationId xmlns:a16="http://schemas.microsoft.com/office/drawing/2014/main" id="{F0EB408C-8D4A-4544-B948-2677FAE219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288" y="3788422"/>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A6EE2577-F194-481B-90B8-21B0E75DAC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5566" y="3636021"/>
            <a:ext cx="3140145" cy="30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73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fade">
                                      <p:cBhvr>
                                        <p:cTn id="16" dur="500"/>
                                        <p:tgtEl>
                                          <p:spTgt spid="1032"/>
                                        </p:tgtEl>
                                      </p:cBhvr>
                                    </p:animEffect>
                                  </p:childTnLst>
                                </p:cTn>
                              </p:par>
                              <p:par>
                                <p:cTn id="17" presetID="10"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par>
                                <p:cTn id="20" presetID="10" presetClass="entr" presetSubtype="0" fill="hold" nodeType="withEffect">
                                  <p:stCondLst>
                                    <p:cond delay="0"/>
                                  </p:stCondLst>
                                  <p:childTnLst>
                                    <p:set>
                                      <p:cBhvr>
                                        <p:cTn id="21" dur="1" fill="hold">
                                          <p:stCondLst>
                                            <p:cond delay="0"/>
                                          </p:stCondLst>
                                        </p:cTn>
                                        <p:tgtEl>
                                          <p:spTgt spid="1038"/>
                                        </p:tgtEl>
                                        <p:attrNameLst>
                                          <p:attrName>style.visibility</p:attrName>
                                        </p:attrNameLst>
                                      </p:cBhvr>
                                      <p:to>
                                        <p:strVal val="visible"/>
                                      </p:to>
                                    </p:set>
                                    <p:animEffect transition="in" filter="fade">
                                      <p:cBhvr>
                                        <p:cTn id="22"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926B-C51B-4516-A81F-683B4A423277}"/>
              </a:ext>
            </a:extLst>
          </p:cNvPr>
          <p:cNvSpPr>
            <a:spLocks noGrp="1"/>
          </p:cNvSpPr>
          <p:nvPr>
            <p:ph type="title"/>
          </p:nvPr>
        </p:nvSpPr>
        <p:spPr/>
        <p:txBody>
          <a:bodyPr/>
          <a:lstStyle/>
          <a:p>
            <a:r>
              <a:rPr lang="en-US" dirty="0" err="1"/>
              <a:t>Whomst’ve</a:t>
            </a:r>
            <a:r>
              <a:rPr lang="en-US" dirty="0"/>
              <a:t> Ever Deviates?</a:t>
            </a:r>
          </a:p>
        </p:txBody>
      </p:sp>
      <p:sp>
        <p:nvSpPr>
          <p:cNvPr id="4" name="Text Placeholder 3">
            <a:extLst>
              <a:ext uri="{FF2B5EF4-FFF2-40B4-BE49-F238E27FC236}">
                <a16:creationId xmlns:a16="http://schemas.microsoft.com/office/drawing/2014/main" id="{B6992E15-D3BB-46EF-9E89-43592B85D753}"/>
              </a:ext>
            </a:extLst>
          </p:cNvPr>
          <p:cNvSpPr>
            <a:spLocks noGrp="1"/>
          </p:cNvSpPr>
          <p:nvPr>
            <p:ph type="body" sz="half" idx="2"/>
          </p:nvPr>
        </p:nvSpPr>
        <p:spPr>
          <a:xfrm>
            <a:off x="1146705" y="2743200"/>
            <a:ext cx="3856037" cy="3048000"/>
          </a:xfrm>
        </p:spPr>
        <p:txBody>
          <a:bodyPr/>
          <a:lstStyle/>
          <a:p>
            <a:r>
              <a:rPr lang="en-US" sz="2000" dirty="0"/>
              <a:t>What makes someone gravitate toward deviances?</a:t>
            </a:r>
          </a:p>
          <a:p>
            <a:r>
              <a:rPr lang="en-US" sz="2000" dirty="0"/>
              <a:t>What makes someone cross the line from deviance to criminal deviance?</a:t>
            </a:r>
          </a:p>
          <a:p>
            <a:endParaRPr lang="en-US" dirty="0"/>
          </a:p>
        </p:txBody>
      </p:sp>
      <p:pic>
        <p:nvPicPr>
          <p:cNvPr id="6" name="Content Placeholder 5">
            <a:extLst>
              <a:ext uri="{FF2B5EF4-FFF2-40B4-BE49-F238E27FC236}">
                <a16:creationId xmlns:a16="http://schemas.microsoft.com/office/drawing/2014/main" id="{F0B3B891-5E3C-4C4B-A1CA-9A38AC6371E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7180" y="1262856"/>
            <a:ext cx="6373225" cy="4528344"/>
          </a:xfrm>
          <a:prstGeom prst="rect">
            <a:avLst/>
          </a:prstGeom>
        </p:spPr>
      </p:pic>
    </p:spTree>
    <p:extLst>
      <p:ext uri="{BB962C8B-B14F-4D97-AF65-F5344CB8AC3E}">
        <p14:creationId xmlns:p14="http://schemas.microsoft.com/office/powerpoint/2010/main" val="2535268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Strain Theory</a:t>
            </a:r>
          </a:p>
        </p:txBody>
      </p:sp>
      <p:sp>
        <p:nvSpPr>
          <p:cNvPr id="3" name="Content Placeholder 2"/>
          <p:cNvSpPr>
            <a:spLocks noGrp="1"/>
          </p:cNvSpPr>
          <p:nvPr>
            <p:ph idx="1"/>
          </p:nvPr>
        </p:nvSpPr>
        <p:spPr/>
        <p:txBody>
          <a:bodyPr>
            <a:normAutofit/>
          </a:bodyPr>
          <a:lstStyle/>
          <a:p>
            <a:r>
              <a:rPr lang="en-US" dirty="0"/>
              <a:t>A theory that describes that human behavior is motivated by “strains” which we respond to – negative or positive.</a:t>
            </a:r>
          </a:p>
          <a:p>
            <a:pPr lvl="1"/>
            <a:r>
              <a:rPr lang="en-US" dirty="0"/>
              <a:t>Described that there are four strains that likely lead to criminal behavior:</a:t>
            </a:r>
          </a:p>
          <a:p>
            <a:pPr lvl="2"/>
            <a:r>
              <a:rPr lang="en-US" dirty="0"/>
              <a:t>1) Strains seen as unjust.</a:t>
            </a:r>
          </a:p>
          <a:p>
            <a:pPr lvl="2"/>
            <a:r>
              <a:rPr lang="en-US" dirty="0"/>
              <a:t>2) </a:t>
            </a:r>
            <a:r>
              <a:rPr lang="en-US" dirty="0">
                <a:hlinkClick r:id="rId3"/>
              </a:rPr>
              <a:t>Strains are high in magnitude.</a:t>
            </a:r>
            <a:endParaRPr lang="en-US" dirty="0"/>
          </a:p>
          <a:p>
            <a:pPr lvl="2"/>
            <a:r>
              <a:rPr lang="en-US" dirty="0"/>
              <a:t>3) Strains associated with low social control.</a:t>
            </a:r>
          </a:p>
          <a:p>
            <a:pPr lvl="2"/>
            <a:r>
              <a:rPr lang="en-US" dirty="0"/>
              <a:t>4) Strains that create pressure or incentive to engage in criminal coping.</a:t>
            </a:r>
          </a:p>
        </p:txBody>
      </p:sp>
      <p:sp>
        <p:nvSpPr>
          <p:cNvPr id="4" name="Date Placeholder 3">
            <a:extLst>
              <a:ext uri="{FF2B5EF4-FFF2-40B4-BE49-F238E27FC236}">
                <a16:creationId xmlns:a16="http://schemas.microsoft.com/office/drawing/2014/main" id="{04CCF04B-8A4B-495B-BDEE-F753F9874A97}"/>
              </a:ext>
            </a:extLst>
          </p:cNvPr>
          <p:cNvSpPr>
            <a:spLocks noGrp="1"/>
          </p:cNvSpPr>
          <p:nvPr>
            <p:ph type="dt" sz="half" idx="10"/>
          </p:nvPr>
        </p:nvSpPr>
        <p:spPr>
          <a:xfrm>
            <a:off x="7456921" y="5883276"/>
            <a:ext cx="2743200" cy="365125"/>
          </a:xfrm>
        </p:spPr>
        <p:txBody>
          <a:bodyPr/>
          <a:lstStyle/>
          <a:p>
            <a:pPr defTabSz="457189"/>
            <a:fld id="{B9867A03-0D75-4281-ABBC-48F8F2265ADC}" type="datetime1">
              <a:rPr lang="en-US">
                <a:solidFill>
                  <a:prstClr val="white">
                    <a:tint val="75000"/>
                  </a:prstClr>
                </a:solidFill>
                <a:latin typeface="HelvLight"/>
              </a:rPr>
              <a:pPr defTabSz="457189"/>
              <a:t>9/14/2022</a:t>
            </a:fld>
            <a:endParaRPr lang="en-US">
              <a:solidFill>
                <a:prstClr val="white">
                  <a:tint val="75000"/>
                </a:prstClr>
              </a:solidFill>
              <a:latin typeface="HelvLight"/>
            </a:endParaRPr>
          </a:p>
        </p:txBody>
      </p:sp>
      <p:sp>
        <p:nvSpPr>
          <p:cNvPr id="5" name="Footer Placeholder 4">
            <a:extLst>
              <a:ext uri="{FF2B5EF4-FFF2-40B4-BE49-F238E27FC236}">
                <a16:creationId xmlns:a16="http://schemas.microsoft.com/office/drawing/2014/main" id="{50620169-E349-40DB-96B4-9ED558BD66C7}"/>
              </a:ext>
            </a:extLst>
          </p:cNvPr>
          <p:cNvSpPr>
            <a:spLocks noGrp="1"/>
          </p:cNvSpPr>
          <p:nvPr>
            <p:ph type="ftr" sz="quarter" idx="11"/>
          </p:nvPr>
        </p:nvSpPr>
        <p:spPr>
          <a:xfrm>
            <a:off x="1141412" y="5883276"/>
            <a:ext cx="6239309" cy="365125"/>
          </a:xfrm>
        </p:spPr>
        <p:txBody>
          <a:bodyPr/>
          <a:lstStyle/>
          <a:p>
            <a:pPr defTabSz="457189"/>
            <a:r>
              <a:rPr lang="en-US" dirty="0">
                <a:solidFill>
                  <a:prstClr val="white">
                    <a:tint val="75000"/>
                  </a:prstClr>
                </a:solidFill>
                <a:latin typeface="HelvLight"/>
              </a:rPr>
              <a:t>Prof. C. R. Johnson</a:t>
            </a:r>
          </a:p>
        </p:txBody>
      </p:sp>
      <p:sp>
        <p:nvSpPr>
          <p:cNvPr id="6" name="Slide Number Placeholder 5">
            <a:extLst>
              <a:ext uri="{FF2B5EF4-FFF2-40B4-BE49-F238E27FC236}">
                <a16:creationId xmlns:a16="http://schemas.microsoft.com/office/drawing/2014/main" id="{FFB05860-26DF-4918-8516-ECA85D9D4CE4}"/>
              </a:ext>
            </a:extLst>
          </p:cNvPr>
          <p:cNvSpPr>
            <a:spLocks noGrp="1"/>
          </p:cNvSpPr>
          <p:nvPr>
            <p:ph type="sldNum" sz="quarter" idx="12"/>
          </p:nvPr>
        </p:nvSpPr>
        <p:spPr>
          <a:xfrm>
            <a:off x="10276322" y="5883275"/>
            <a:ext cx="771089" cy="365125"/>
          </a:xfrm>
        </p:spPr>
        <p:txBody>
          <a:bodyPr/>
          <a:lstStyle/>
          <a:p>
            <a:pPr defTabSz="457189"/>
            <a:fld id="{DFDF98CC-160E-494C-8C3C-8CDC5FA257DE}" type="slidenum">
              <a:rPr lang="en-US">
                <a:solidFill>
                  <a:prstClr val="white">
                    <a:tint val="75000"/>
                  </a:prstClr>
                </a:solidFill>
                <a:latin typeface="HelvLight"/>
              </a:rPr>
              <a:pPr defTabSz="457189"/>
              <a:t>24</a:t>
            </a:fld>
            <a:endParaRPr lang="en-US" dirty="0">
              <a:solidFill>
                <a:prstClr val="white">
                  <a:tint val="75000"/>
                </a:prstClr>
              </a:solidFill>
              <a:latin typeface="HelvLight"/>
            </a:endParaRPr>
          </a:p>
        </p:txBody>
      </p:sp>
    </p:spTree>
    <p:extLst>
      <p:ext uri="{BB962C8B-B14F-4D97-AF65-F5344CB8AC3E}">
        <p14:creationId xmlns:p14="http://schemas.microsoft.com/office/powerpoint/2010/main" val="2357979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3074" name="Picture 2" descr="Image result for general strain theory"/>
          <p:cNvPicPr>
            <a:picLocks noGrp="1" noChangeAspect="1" noChangeArrowheads="1"/>
          </p:cNvPicPr>
          <p:nvPr>
            <p:ph idx="4294967295"/>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83391"/>
          <a:stretch/>
        </p:blipFill>
        <p:spPr bwMode="auto">
          <a:xfrm>
            <a:off x="1" y="1332059"/>
            <a:ext cx="2436228" cy="41938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Image result for general strain theory">
            <a:extLst>
              <a:ext uri="{FF2B5EF4-FFF2-40B4-BE49-F238E27FC236}">
                <a16:creationId xmlns:a16="http://schemas.microsoft.com/office/drawing/2014/main" id="{488E34C3-0927-472F-A862-5E271F1717F0}"/>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6713" r="54922"/>
          <a:stretch/>
        </p:blipFill>
        <p:spPr bwMode="auto">
          <a:xfrm>
            <a:off x="2917230" y="1332055"/>
            <a:ext cx="2693881" cy="41938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general strain theory">
            <a:extLst>
              <a:ext uri="{FF2B5EF4-FFF2-40B4-BE49-F238E27FC236}">
                <a16:creationId xmlns:a16="http://schemas.microsoft.com/office/drawing/2014/main" id="{527E9DFB-7DC3-4141-8CF4-ED35205C5B90}"/>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7130" r="47027"/>
          <a:stretch/>
        </p:blipFill>
        <p:spPr bwMode="auto">
          <a:xfrm>
            <a:off x="5388467" y="1332056"/>
            <a:ext cx="857144" cy="41938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general strain theory">
            <a:extLst>
              <a:ext uri="{FF2B5EF4-FFF2-40B4-BE49-F238E27FC236}">
                <a16:creationId xmlns:a16="http://schemas.microsoft.com/office/drawing/2014/main" id="{A39391D3-A349-4F88-9D93-3442E4EB467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74122" r="18365"/>
          <a:stretch/>
        </p:blipFill>
        <p:spPr bwMode="auto">
          <a:xfrm>
            <a:off x="8640975" y="1332058"/>
            <a:ext cx="1102043" cy="41938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general strain theory">
            <a:extLst>
              <a:ext uri="{FF2B5EF4-FFF2-40B4-BE49-F238E27FC236}">
                <a16:creationId xmlns:a16="http://schemas.microsoft.com/office/drawing/2014/main" id="{A780B7D0-7CE1-46B8-8572-3790D85894D6}"/>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3304"/>
          <a:stretch/>
        </p:blipFill>
        <p:spPr bwMode="auto">
          <a:xfrm>
            <a:off x="9743018" y="1332059"/>
            <a:ext cx="2448983" cy="41938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general strain theory">
            <a:extLst>
              <a:ext uri="{FF2B5EF4-FFF2-40B4-BE49-F238E27FC236}">
                <a16:creationId xmlns:a16="http://schemas.microsoft.com/office/drawing/2014/main" id="{A987C26E-1FB0-48E6-B968-D4F5772D29E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5096" r="27373"/>
          <a:stretch/>
        </p:blipFill>
        <p:spPr bwMode="auto">
          <a:xfrm>
            <a:off x="6162132" y="1332056"/>
            <a:ext cx="2571432" cy="41938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general strain theory">
            <a:extLst>
              <a:ext uri="{FF2B5EF4-FFF2-40B4-BE49-F238E27FC236}">
                <a16:creationId xmlns:a16="http://schemas.microsoft.com/office/drawing/2014/main" id="{B238C3E2-A305-4446-91EB-0A48A55362E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9253" r="75909"/>
          <a:stretch/>
        </p:blipFill>
        <p:spPr bwMode="auto">
          <a:xfrm>
            <a:off x="2277535" y="1332055"/>
            <a:ext cx="709715" cy="4193884"/>
          </a:xfrm>
          <a:prstGeom prst="rect">
            <a:avLst/>
          </a:prstGeom>
          <a:noFill/>
          <a:extLst>
            <a:ext uri="{909E8E84-426E-40DD-AFC4-6F175D3DCCD1}">
              <a14:hiddenFill xmlns:a14="http://schemas.microsoft.com/office/drawing/2010/main">
                <a:solidFill>
                  <a:srgbClr val="FFFFFF"/>
                </a:solidFill>
              </a14:hiddenFill>
            </a:ext>
          </a:extLst>
        </p:spPr>
      </p:pic>
      <p:sp>
        <p:nvSpPr>
          <p:cNvPr id="14" name="Date Placeholder 3">
            <a:extLst>
              <a:ext uri="{FF2B5EF4-FFF2-40B4-BE49-F238E27FC236}">
                <a16:creationId xmlns:a16="http://schemas.microsoft.com/office/drawing/2014/main" id="{ED13B1ED-4BEA-491D-A578-E9FFF1BE73B3}"/>
              </a:ext>
            </a:extLst>
          </p:cNvPr>
          <p:cNvSpPr>
            <a:spLocks noGrp="1"/>
          </p:cNvSpPr>
          <p:nvPr>
            <p:ph type="dt" sz="half" idx="10"/>
          </p:nvPr>
        </p:nvSpPr>
        <p:spPr>
          <a:xfrm>
            <a:off x="7456921" y="5883276"/>
            <a:ext cx="2743200" cy="365125"/>
          </a:xfrm>
        </p:spPr>
        <p:txBody>
          <a:bodyPr/>
          <a:lstStyle/>
          <a:p>
            <a:pPr defTabSz="457189"/>
            <a:fld id="{B9867A03-0D75-4281-ABBC-48F8F2265ADC}" type="datetime1">
              <a:rPr lang="en-US">
                <a:solidFill>
                  <a:schemeClr val="bg1"/>
                </a:solidFill>
                <a:latin typeface="HelvLight"/>
              </a:rPr>
              <a:pPr defTabSz="457189"/>
              <a:t>9/14/2022</a:t>
            </a:fld>
            <a:endParaRPr lang="en-US">
              <a:solidFill>
                <a:schemeClr val="bg1"/>
              </a:solidFill>
              <a:latin typeface="HelvLight"/>
            </a:endParaRPr>
          </a:p>
        </p:txBody>
      </p:sp>
      <p:sp>
        <p:nvSpPr>
          <p:cNvPr id="15" name="Footer Placeholder 4">
            <a:extLst>
              <a:ext uri="{FF2B5EF4-FFF2-40B4-BE49-F238E27FC236}">
                <a16:creationId xmlns:a16="http://schemas.microsoft.com/office/drawing/2014/main" id="{78211291-4526-4A82-AAC1-C02E05CDAFA1}"/>
              </a:ext>
            </a:extLst>
          </p:cNvPr>
          <p:cNvSpPr>
            <a:spLocks noGrp="1"/>
          </p:cNvSpPr>
          <p:nvPr>
            <p:ph type="ftr" sz="quarter" idx="11"/>
          </p:nvPr>
        </p:nvSpPr>
        <p:spPr>
          <a:xfrm>
            <a:off x="1141412" y="5883276"/>
            <a:ext cx="6239309" cy="365125"/>
          </a:xfrm>
        </p:spPr>
        <p:txBody>
          <a:bodyPr/>
          <a:lstStyle/>
          <a:p>
            <a:pPr defTabSz="457189"/>
            <a:r>
              <a:rPr lang="en-US" dirty="0">
                <a:solidFill>
                  <a:schemeClr val="bg1"/>
                </a:solidFill>
                <a:latin typeface="HelvLight"/>
              </a:rPr>
              <a:t>Prof. C. R. Johnson</a:t>
            </a:r>
          </a:p>
        </p:txBody>
      </p:sp>
      <p:sp>
        <p:nvSpPr>
          <p:cNvPr id="16" name="Slide Number Placeholder 5">
            <a:extLst>
              <a:ext uri="{FF2B5EF4-FFF2-40B4-BE49-F238E27FC236}">
                <a16:creationId xmlns:a16="http://schemas.microsoft.com/office/drawing/2014/main" id="{C4D659BA-C0C5-481B-94AE-F76E1BD40FB7}"/>
              </a:ext>
            </a:extLst>
          </p:cNvPr>
          <p:cNvSpPr>
            <a:spLocks noGrp="1"/>
          </p:cNvSpPr>
          <p:nvPr>
            <p:ph type="sldNum" sz="quarter" idx="12"/>
          </p:nvPr>
        </p:nvSpPr>
        <p:spPr>
          <a:xfrm>
            <a:off x="10276322" y="5883275"/>
            <a:ext cx="771089" cy="365125"/>
          </a:xfrm>
        </p:spPr>
        <p:txBody>
          <a:bodyPr/>
          <a:lstStyle/>
          <a:p>
            <a:pPr defTabSz="457189"/>
            <a:fld id="{DFDF98CC-160E-494C-8C3C-8CDC5FA257DE}" type="slidenum">
              <a:rPr lang="en-US">
                <a:solidFill>
                  <a:schemeClr val="bg1"/>
                </a:solidFill>
                <a:latin typeface="HelvLight"/>
              </a:rPr>
              <a:pPr defTabSz="457189"/>
              <a:t>25</a:t>
            </a:fld>
            <a:endParaRPr lang="en-US" dirty="0">
              <a:solidFill>
                <a:schemeClr val="bg1"/>
              </a:solidFill>
              <a:latin typeface="HelvLight"/>
            </a:endParaRPr>
          </a:p>
        </p:txBody>
      </p:sp>
    </p:spTree>
    <p:extLst>
      <p:ext uri="{BB962C8B-B14F-4D97-AF65-F5344CB8AC3E}">
        <p14:creationId xmlns:p14="http://schemas.microsoft.com/office/powerpoint/2010/main" val="4258004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6350-5CCB-4B4F-B5C1-B93D47390021}"/>
              </a:ext>
            </a:extLst>
          </p:cNvPr>
          <p:cNvSpPr>
            <a:spLocks noGrp="1"/>
          </p:cNvSpPr>
          <p:nvPr>
            <p:ph type="title"/>
          </p:nvPr>
        </p:nvSpPr>
        <p:spPr/>
        <p:txBody>
          <a:bodyPr>
            <a:normAutofit/>
          </a:bodyPr>
          <a:lstStyle/>
          <a:p>
            <a:pPr algn="ctr"/>
            <a:r>
              <a:rPr lang="en-US" sz="4400" dirty="0">
                <a:latin typeface="Bahnschrift SemiBold SemiConden" panose="020B0502040204020203" pitchFamily="34" charset="0"/>
              </a:rPr>
              <a:t>Types of Strain</a:t>
            </a:r>
          </a:p>
        </p:txBody>
      </p:sp>
      <p:sp>
        <p:nvSpPr>
          <p:cNvPr id="3" name="Content Placeholder 2">
            <a:extLst>
              <a:ext uri="{FF2B5EF4-FFF2-40B4-BE49-F238E27FC236}">
                <a16:creationId xmlns:a16="http://schemas.microsoft.com/office/drawing/2014/main" id="{602BFD54-0A7F-41F9-8002-6DCCEBCC8BF8}"/>
              </a:ext>
            </a:extLst>
          </p:cNvPr>
          <p:cNvSpPr>
            <a:spLocks noGrp="1"/>
          </p:cNvSpPr>
          <p:nvPr>
            <p:ph idx="1"/>
          </p:nvPr>
        </p:nvSpPr>
        <p:spPr/>
        <p:txBody>
          <a:bodyPr>
            <a:normAutofit/>
          </a:bodyPr>
          <a:lstStyle/>
          <a:p>
            <a:r>
              <a:rPr lang="en-US" dirty="0"/>
              <a:t>Goal Blockage &amp; Disjunction of Expectations</a:t>
            </a:r>
          </a:p>
          <a:p>
            <a:pPr lvl="1"/>
            <a:r>
              <a:rPr lang="en-US" dirty="0"/>
              <a:t>The inability to achieve a goal. A disjunction between aspirations and justice.</a:t>
            </a:r>
          </a:p>
          <a:p>
            <a:pPr lvl="2"/>
            <a:r>
              <a:rPr lang="en-US" dirty="0"/>
              <a:t>An inside actor that may feel disgruntled due to feeling they’ve reached a dead-end in their career or have faced denial for advancement, or reality has not lived up to expectations. </a:t>
            </a:r>
          </a:p>
          <a:p>
            <a:pPr marL="0" indent="0">
              <a:buNone/>
            </a:pPr>
            <a:r>
              <a:rPr lang="en-US" sz="2200" dirty="0"/>
              <a:t>2018 </a:t>
            </a:r>
            <a:r>
              <a:rPr lang="en-US" sz="2200" dirty="0">
                <a:hlinkClick r:id="rId2"/>
              </a:rPr>
              <a:t>Tesla leak </a:t>
            </a:r>
            <a:r>
              <a:rPr lang="en-US" sz="2200" dirty="0"/>
              <a:t>– Disgruntled employee leaks sensitive and proprietary information after being passed up for a promotion.</a:t>
            </a:r>
          </a:p>
        </p:txBody>
      </p:sp>
      <p:sp>
        <p:nvSpPr>
          <p:cNvPr id="4" name="Date Placeholder 3">
            <a:extLst>
              <a:ext uri="{FF2B5EF4-FFF2-40B4-BE49-F238E27FC236}">
                <a16:creationId xmlns:a16="http://schemas.microsoft.com/office/drawing/2014/main" id="{AB704C33-A42D-4A68-8468-BE08FE5568CC}"/>
              </a:ext>
            </a:extLst>
          </p:cNvPr>
          <p:cNvSpPr>
            <a:spLocks noGrp="1"/>
          </p:cNvSpPr>
          <p:nvPr>
            <p:ph type="dt" sz="half" idx="10"/>
          </p:nvPr>
        </p:nvSpPr>
        <p:spPr>
          <a:xfrm>
            <a:off x="7456921" y="5883276"/>
            <a:ext cx="2743200" cy="365125"/>
          </a:xfrm>
        </p:spPr>
        <p:txBody>
          <a:bodyPr/>
          <a:lstStyle/>
          <a:p>
            <a:pPr defTabSz="457189"/>
            <a:fld id="{B9867A03-0D75-4281-ABBC-48F8F2265ADC}" type="datetime1">
              <a:rPr lang="en-US">
                <a:solidFill>
                  <a:prstClr val="white">
                    <a:tint val="75000"/>
                  </a:prstClr>
                </a:solidFill>
                <a:latin typeface="HelvLight"/>
              </a:rPr>
              <a:pPr defTabSz="457189"/>
              <a:t>9/14/2022</a:t>
            </a:fld>
            <a:endParaRPr lang="en-US">
              <a:solidFill>
                <a:prstClr val="white">
                  <a:tint val="75000"/>
                </a:prstClr>
              </a:solidFill>
              <a:latin typeface="HelvLight"/>
            </a:endParaRPr>
          </a:p>
        </p:txBody>
      </p:sp>
      <p:sp>
        <p:nvSpPr>
          <p:cNvPr id="5" name="Footer Placeholder 4">
            <a:extLst>
              <a:ext uri="{FF2B5EF4-FFF2-40B4-BE49-F238E27FC236}">
                <a16:creationId xmlns:a16="http://schemas.microsoft.com/office/drawing/2014/main" id="{B8CA801C-007D-4EFA-9F62-453527539D70}"/>
              </a:ext>
            </a:extLst>
          </p:cNvPr>
          <p:cNvSpPr>
            <a:spLocks noGrp="1"/>
          </p:cNvSpPr>
          <p:nvPr>
            <p:ph type="ftr" sz="quarter" idx="11"/>
          </p:nvPr>
        </p:nvSpPr>
        <p:spPr>
          <a:xfrm>
            <a:off x="1141412" y="5883276"/>
            <a:ext cx="6239309" cy="365125"/>
          </a:xfrm>
        </p:spPr>
        <p:txBody>
          <a:bodyPr/>
          <a:lstStyle/>
          <a:p>
            <a:pPr defTabSz="457189"/>
            <a:r>
              <a:rPr lang="en-US" dirty="0">
                <a:solidFill>
                  <a:prstClr val="white">
                    <a:tint val="75000"/>
                  </a:prstClr>
                </a:solidFill>
                <a:latin typeface="HelvLight"/>
              </a:rPr>
              <a:t>Prof. C. R. Johnson</a:t>
            </a:r>
          </a:p>
        </p:txBody>
      </p:sp>
      <p:sp>
        <p:nvSpPr>
          <p:cNvPr id="6" name="Slide Number Placeholder 5">
            <a:extLst>
              <a:ext uri="{FF2B5EF4-FFF2-40B4-BE49-F238E27FC236}">
                <a16:creationId xmlns:a16="http://schemas.microsoft.com/office/drawing/2014/main" id="{8FC79C98-3E31-4117-B68D-94607307A62B}"/>
              </a:ext>
            </a:extLst>
          </p:cNvPr>
          <p:cNvSpPr>
            <a:spLocks noGrp="1"/>
          </p:cNvSpPr>
          <p:nvPr>
            <p:ph type="sldNum" sz="quarter" idx="12"/>
          </p:nvPr>
        </p:nvSpPr>
        <p:spPr>
          <a:xfrm>
            <a:off x="10276322" y="5883275"/>
            <a:ext cx="771089" cy="365125"/>
          </a:xfrm>
        </p:spPr>
        <p:txBody>
          <a:bodyPr/>
          <a:lstStyle/>
          <a:p>
            <a:pPr defTabSz="457189"/>
            <a:fld id="{DFDF98CC-160E-494C-8C3C-8CDC5FA257DE}" type="slidenum">
              <a:rPr lang="en-US">
                <a:solidFill>
                  <a:prstClr val="white">
                    <a:tint val="75000"/>
                  </a:prstClr>
                </a:solidFill>
                <a:latin typeface="HelvLight"/>
              </a:rPr>
              <a:pPr defTabSz="457189"/>
              <a:t>26</a:t>
            </a:fld>
            <a:endParaRPr lang="en-US" dirty="0">
              <a:solidFill>
                <a:prstClr val="white">
                  <a:tint val="75000"/>
                </a:prstClr>
              </a:solidFill>
              <a:latin typeface="HelvLight"/>
            </a:endParaRPr>
          </a:p>
        </p:txBody>
      </p:sp>
    </p:spTree>
    <p:extLst>
      <p:ext uri="{BB962C8B-B14F-4D97-AF65-F5344CB8AC3E}">
        <p14:creationId xmlns:p14="http://schemas.microsoft.com/office/powerpoint/2010/main" val="3643710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6350-5CCB-4B4F-B5C1-B93D47390021}"/>
              </a:ext>
            </a:extLst>
          </p:cNvPr>
          <p:cNvSpPr>
            <a:spLocks noGrp="1"/>
          </p:cNvSpPr>
          <p:nvPr>
            <p:ph type="title"/>
          </p:nvPr>
        </p:nvSpPr>
        <p:spPr/>
        <p:txBody>
          <a:bodyPr>
            <a:normAutofit/>
          </a:bodyPr>
          <a:lstStyle/>
          <a:p>
            <a:pPr algn="ctr"/>
            <a:r>
              <a:rPr lang="en-US" sz="4400" dirty="0">
                <a:latin typeface="Bahnschrift SemiBold SemiConden" panose="020B0502040204020203" pitchFamily="34" charset="0"/>
              </a:rPr>
              <a:t>Types of Strain</a:t>
            </a:r>
          </a:p>
        </p:txBody>
      </p:sp>
      <p:sp>
        <p:nvSpPr>
          <p:cNvPr id="3" name="Content Placeholder 2">
            <a:extLst>
              <a:ext uri="{FF2B5EF4-FFF2-40B4-BE49-F238E27FC236}">
                <a16:creationId xmlns:a16="http://schemas.microsoft.com/office/drawing/2014/main" id="{602BFD54-0A7F-41F9-8002-6DCCEBCC8BF8}"/>
              </a:ext>
            </a:extLst>
          </p:cNvPr>
          <p:cNvSpPr>
            <a:spLocks noGrp="1"/>
          </p:cNvSpPr>
          <p:nvPr>
            <p:ph idx="1"/>
          </p:nvPr>
        </p:nvSpPr>
        <p:spPr/>
        <p:txBody>
          <a:bodyPr>
            <a:normAutofit/>
          </a:bodyPr>
          <a:lstStyle/>
          <a:p>
            <a:r>
              <a:rPr lang="en-US" dirty="0"/>
              <a:t>Presentation of noxious stimuli or loss of positive stimuli</a:t>
            </a:r>
          </a:p>
          <a:p>
            <a:pPr lvl="1"/>
            <a:r>
              <a:rPr lang="en-US" sz="2200" dirty="0"/>
              <a:t>An unpleasant, unexpected, or unwanted change in their environment.</a:t>
            </a:r>
          </a:p>
          <a:p>
            <a:pPr lvl="2"/>
            <a:r>
              <a:rPr lang="en-US" sz="2000" dirty="0"/>
              <a:t>An insider actor may feel disgruntled due to a perceived “loss of value” in their position. </a:t>
            </a:r>
          </a:p>
          <a:p>
            <a:pPr marL="0" indent="0">
              <a:buNone/>
            </a:pPr>
            <a:r>
              <a:rPr lang="en-US" sz="2200" dirty="0"/>
              <a:t>2014 </a:t>
            </a:r>
            <a:r>
              <a:rPr lang="en-US" sz="2200" dirty="0">
                <a:hlinkClick r:id="rId2"/>
              </a:rPr>
              <a:t>Morrison leak </a:t>
            </a:r>
            <a:r>
              <a:rPr lang="en-US" sz="2200" dirty="0"/>
              <a:t>– Disgruntled employee leaks employee database following disciplinary hearing</a:t>
            </a:r>
            <a:r>
              <a:rPr lang="en-US" sz="2600" dirty="0"/>
              <a:t>.</a:t>
            </a:r>
            <a:endParaRPr lang="en-US" sz="2200" dirty="0"/>
          </a:p>
        </p:txBody>
      </p:sp>
      <p:sp>
        <p:nvSpPr>
          <p:cNvPr id="4" name="Date Placeholder 3">
            <a:extLst>
              <a:ext uri="{FF2B5EF4-FFF2-40B4-BE49-F238E27FC236}">
                <a16:creationId xmlns:a16="http://schemas.microsoft.com/office/drawing/2014/main" id="{2D66675A-6F5C-454A-90D7-1C2F9F066BA3}"/>
              </a:ext>
            </a:extLst>
          </p:cNvPr>
          <p:cNvSpPr>
            <a:spLocks noGrp="1"/>
          </p:cNvSpPr>
          <p:nvPr>
            <p:ph type="dt" sz="half" idx="10"/>
          </p:nvPr>
        </p:nvSpPr>
        <p:spPr>
          <a:xfrm>
            <a:off x="7456921" y="5883276"/>
            <a:ext cx="2743200" cy="365125"/>
          </a:xfrm>
        </p:spPr>
        <p:txBody>
          <a:bodyPr/>
          <a:lstStyle/>
          <a:p>
            <a:pPr defTabSz="457189"/>
            <a:fld id="{B9867A03-0D75-4281-ABBC-48F8F2265ADC}" type="datetime1">
              <a:rPr lang="en-US">
                <a:solidFill>
                  <a:prstClr val="white">
                    <a:tint val="75000"/>
                  </a:prstClr>
                </a:solidFill>
                <a:latin typeface="HelvLight"/>
              </a:rPr>
              <a:pPr defTabSz="457189"/>
              <a:t>9/14/2022</a:t>
            </a:fld>
            <a:endParaRPr lang="en-US">
              <a:solidFill>
                <a:prstClr val="white">
                  <a:tint val="75000"/>
                </a:prstClr>
              </a:solidFill>
              <a:latin typeface="HelvLight"/>
            </a:endParaRPr>
          </a:p>
        </p:txBody>
      </p:sp>
      <p:sp>
        <p:nvSpPr>
          <p:cNvPr id="5" name="Footer Placeholder 4">
            <a:extLst>
              <a:ext uri="{FF2B5EF4-FFF2-40B4-BE49-F238E27FC236}">
                <a16:creationId xmlns:a16="http://schemas.microsoft.com/office/drawing/2014/main" id="{23A73819-CB97-4F27-84F2-F824C809B593}"/>
              </a:ext>
            </a:extLst>
          </p:cNvPr>
          <p:cNvSpPr>
            <a:spLocks noGrp="1"/>
          </p:cNvSpPr>
          <p:nvPr>
            <p:ph type="ftr" sz="quarter" idx="11"/>
          </p:nvPr>
        </p:nvSpPr>
        <p:spPr>
          <a:xfrm>
            <a:off x="1141412" y="5883276"/>
            <a:ext cx="6239309" cy="365125"/>
          </a:xfrm>
        </p:spPr>
        <p:txBody>
          <a:bodyPr/>
          <a:lstStyle/>
          <a:p>
            <a:pPr defTabSz="457189"/>
            <a:r>
              <a:rPr lang="en-US" dirty="0">
                <a:solidFill>
                  <a:prstClr val="white">
                    <a:tint val="75000"/>
                  </a:prstClr>
                </a:solidFill>
                <a:latin typeface="HelvLight"/>
              </a:rPr>
              <a:t>Prof. C. R. Johnson</a:t>
            </a:r>
          </a:p>
        </p:txBody>
      </p:sp>
      <p:sp>
        <p:nvSpPr>
          <p:cNvPr id="6" name="Slide Number Placeholder 5">
            <a:extLst>
              <a:ext uri="{FF2B5EF4-FFF2-40B4-BE49-F238E27FC236}">
                <a16:creationId xmlns:a16="http://schemas.microsoft.com/office/drawing/2014/main" id="{69F115FD-19C7-4081-B26F-245CDFCEE923}"/>
              </a:ext>
            </a:extLst>
          </p:cNvPr>
          <p:cNvSpPr>
            <a:spLocks noGrp="1"/>
          </p:cNvSpPr>
          <p:nvPr>
            <p:ph type="sldNum" sz="quarter" idx="12"/>
          </p:nvPr>
        </p:nvSpPr>
        <p:spPr>
          <a:xfrm>
            <a:off x="10276322" y="5883275"/>
            <a:ext cx="771089" cy="365125"/>
          </a:xfrm>
        </p:spPr>
        <p:txBody>
          <a:bodyPr/>
          <a:lstStyle/>
          <a:p>
            <a:pPr defTabSz="457189"/>
            <a:fld id="{DFDF98CC-160E-494C-8C3C-8CDC5FA257DE}" type="slidenum">
              <a:rPr lang="en-US">
                <a:solidFill>
                  <a:prstClr val="white">
                    <a:tint val="75000"/>
                  </a:prstClr>
                </a:solidFill>
                <a:latin typeface="HelvLight"/>
              </a:rPr>
              <a:pPr defTabSz="457189"/>
              <a:t>27</a:t>
            </a:fld>
            <a:endParaRPr lang="en-US" dirty="0">
              <a:solidFill>
                <a:prstClr val="white">
                  <a:tint val="75000"/>
                </a:prstClr>
              </a:solidFill>
              <a:latin typeface="HelvLight"/>
            </a:endParaRPr>
          </a:p>
        </p:txBody>
      </p:sp>
    </p:spTree>
    <p:extLst>
      <p:ext uri="{BB962C8B-B14F-4D97-AF65-F5344CB8AC3E}">
        <p14:creationId xmlns:p14="http://schemas.microsoft.com/office/powerpoint/2010/main" val="2327840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6350-5CCB-4B4F-B5C1-B93D47390021}"/>
              </a:ext>
            </a:extLst>
          </p:cNvPr>
          <p:cNvSpPr>
            <a:spLocks noGrp="1"/>
          </p:cNvSpPr>
          <p:nvPr>
            <p:ph type="title"/>
          </p:nvPr>
        </p:nvSpPr>
        <p:spPr/>
        <p:txBody>
          <a:bodyPr>
            <a:normAutofit/>
          </a:bodyPr>
          <a:lstStyle/>
          <a:p>
            <a:pPr algn="ctr"/>
            <a:r>
              <a:rPr lang="en-US" sz="4400" dirty="0">
                <a:latin typeface="Bahnschrift SemiBold SemiConden" panose="020B0502040204020203" pitchFamily="34" charset="0"/>
              </a:rPr>
              <a:t>Lessons of General Strain Theory</a:t>
            </a:r>
          </a:p>
        </p:txBody>
      </p:sp>
      <p:sp>
        <p:nvSpPr>
          <p:cNvPr id="3" name="Content Placeholder 2">
            <a:extLst>
              <a:ext uri="{FF2B5EF4-FFF2-40B4-BE49-F238E27FC236}">
                <a16:creationId xmlns:a16="http://schemas.microsoft.com/office/drawing/2014/main" id="{602BFD54-0A7F-41F9-8002-6DCCEBCC8BF8}"/>
              </a:ext>
            </a:extLst>
          </p:cNvPr>
          <p:cNvSpPr>
            <a:spLocks noGrp="1"/>
          </p:cNvSpPr>
          <p:nvPr>
            <p:ph idx="1"/>
          </p:nvPr>
        </p:nvSpPr>
        <p:spPr/>
        <p:txBody>
          <a:bodyPr>
            <a:normAutofit/>
          </a:bodyPr>
          <a:lstStyle/>
          <a:p>
            <a:r>
              <a:rPr lang="en-US" dirty="0"/>
              <a:t>Be mindful of how organizational changes impact individuals – even those not directly affected. Strain is a function of perception.</a:t>
            </a:r>
          </a:p>
          <a:p>
            <a:pPr lvl="1"/>
            <a:r>
              <a:rPr lang="en-US" dirty="0"/>
              <a:t>The focus is often in making decisions in ways that limit avoid potential confrontation or limit contact – that may not be the best way.</a:t>
            </a:r>
          </a:p>
          <a:p>
            <a:pPr lvl="1"/>
            <a:endParaRPr lang="en-US" dirty="0"/>
          </a:p>
          <a:p>
            <a:r>
              <a:rPr lang="en-US" sz="2200" dirty="0"/>
              <a:t>Understand that internal security risks that develop as a result of strain may not be directly observable in your environment (see next theory.)</a:t>
            </a:r>
          </a:p>
        </p:txBody>
      </p:sp>
      <p:sp>
        <p:nvSpPr>
          <p:cNvPr id="4" name="Date Placeholder 3">
            <a:extLst>
              <a:ext uri="{FF2B5EF4-FFF2-40B4-BE49-F238E27FC236}">
                <a16:creationId xmlns:a16="http://schemas.microsoft.com/office/drawing/2014/main" id="{80305B99-D6FA-4E47-B9A2-18FEE8AED62E}"/>
              </a:ext>
            </a:extLst>
          </p:cNvPr>
          <p:cNvSpPr>
            <a:spLocks noGrp="1"/>
          </p:cNvSpPr>
          <p:nvPr>
            <p:ph type="dt" sz="half" idx="10"/>
          </p:nvPr>
        </p:nvSpPr>
        <p:spPr>
          <a:xfrm>
            <a:off x="7456921" y="5883276"/>
            <a:ext cx="2743200" cy="365125"/>
          </a:xfrm>
        </p:spPr>
        <p:txBody>
          <a:bodyPr/>
          <a:lstStyle/>
          <a:p>
            <a:pPr defTabSz="457189"/>
            <a:fld id="{B9867A03-0D75-4281-ABBC-48F8F2265ADC}" type="datetime1">
              <a:rPr lang="en-US">
                <a:solidFill>
                  <a:prstClr val="white">
                    <a:tint val="75000"/>
                  </a:prstClr>
                </a:solidFill>
                <a:latin typeface="HelvLight"/>
              </a:rPr>
              <a:pPr defTabSz="457189"/>
              <a:t>9/14/2022</a:t>
            </a:fld>
            <a:endParaRPr lang="en-US">
              <a:solidFill>
                <a:prstClr val="white">
                  <a:tint val="75000"/>
                </a:prstClr>
              </a:solidFill>
              <a:latin typeface="HelvLight"/>
            </a:endParaRPr>
          </a:p>
        </p:txBody>
      </p:sp>
      <p:sp>
        <p:nvSpPr>
          <p:cNvPr id="5" name="Footer Placeholder 4">
            <a:extLst>
              <a:ext uri="{FF2B5EF4-FFF2-40B4-BE49-F238E27FC236}">
                <a16:creationId xmlns:a16="http://schemas.microsoft.com/office/drawing/2014/main" id="{7D047E8A-17FB-43B1-BF12-922482A6A5CD}"/>
              </a:ext>
            </a:extLst>
          </p:cNvPr>
          <p:cNvSpPr>
            <a:spLocks noGrp="1"/>
          </p:cNvSpPr>
          <p:nvPr>
            <p:ph type="ftr" sz="quarter" idx="11"/>
          </p:nvPr>
        </p:nvSpPr>
        <p:spPr>
          <a:xfrm>
            <a:off x="1141412" y="5883276"/>
            <a:ext cx="6239309" cy="365125"/>
          </a:xfrm>
        </p:spPr>
        <p:txBody>
          <a:bodyPr/>
          <a:lstStyle/>
          <a:p>
            <a:pPr defTabSz="457189"/>
            <a:r>
              <a:rPr lang="en-US" dirty="0">
                <a:solidFill>
                  <a:prstClr val="white">
                    <a:tint val="75000"/>
                  </a:prstClr>
                </a:solidFill>
                <a:latin typeface="HelvLight"/>
              </a:rPr>
              <a:t>Prof. C. R. Johnson</a:t>
            </a:r>
          </a:p>
        </p:txBody>
      </p:sp>
      <p:sp>
        <p:nvSpPr>
          <p:cNvPr id="6" name="Slide Number Placeholder 5">
            <a:extLst>
              <a:ext uri="{FF2B5EF4-FFF2-40B4-BE49-F238E27FC236}">
                <a16:creationId xmlns:a16="http://schemas.microsoft.com/office/drawing/2014/main" id="{575F719C-61EA-40AA-ADFC-AF5E6AB8C3F0}"/>
              </a:ext>
            </a:extLst>
          </p:cNvPr>
          <p:cNvSpPr>
            <a:spLocks noGrp="1"/>
          </p:cNvSpPr>
          <p:nvPr>
            <p:ph type="sldNum" sz="quarter" idx="12"/>
          </p:nvPr>
        </p:nvSpPr>
        <p:spPr>
          <a:xfrm>
            <a:off x="10276322" y="5883275"/>
            <a:ext cx="771089" cy="365125"/>
          </a:xfrm>
        </p:spPr>
        <p:txBody>
          <a:bodyPr/>
          <a:lstStyle/>
          <a:p>
            <a:pPr defTabSz="457189"/>
            <a:fld id="{DFDF98CC-160E-494C-8C3C-8CDC5FA257DE}" type="slidenum">
              <a:rPr lang="en-US">
                <a:solidFill>
                  <a:prstClr val="white">
                    <a:tint val="75000"/>
                  </a:prstClr>
                </a:solidFill>
                <a:latin typeface="HelvLight"/>
              </a:rPr>
              <a:pPr defTabSz="457189"/>
              <a:t>28</a:t>
            </a:fld>
            <a:endParaRPr lang="en-US" dirty="0">
              <a:solidFill>
                <a:prstClr val="white">
                  <a:tint val="75000"/>
                </a:prstClr>
              </a:solidFill>
              <a:latin typeface="HelvLight"/>
            </a:endParaRPr>
          </a:p>
        </p:txBody>
      </p:sp>
    </p:spTree>
    <p:extLst>
      <p:ext uri="{BB962C8B-B14F-4D97-AF65-F5344CB8AC3E}">
        <p14:creationId xmlns:p14="http://schemas.microsoft.com/office/powerpoint/2010/main" val="1474402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6350-5CCB-4B4F-B5C1-B93D47390021}"/>
              </a:ext>
            </a:extLst>
          </p:cNvPr>
          <p:cNvSpPr>
            <a:spLocks noGrp="1"/>
          </p:cNvSpPr>
          <p:nvPr>
            <p:ph type="title"/>
          </p:nvPr>
        </p:nvSpPr>
        <p:spPr/>
        <p:txBody>
          <a:bodyPr>
            <a:normAutofit/>
          </a:bodyPr>
          <a:lstStyle/>
          <a:p>
            <a:pPr algn="ctr"/>
            <a:r>
              <a:rPr lang="en-US" sz="4400" dirty="0">
                <a:latin typeface="Bahnschrift SemiBold SemiConden" panose="020B0502040204020203" pitchFamily="34" charset="0"/>
              </a:rPr>
              <a:t>Space Transition Theory</a:t>
            </a:r>
          </a:p>
        </p:txBody>
      </p:sp>
      <p:sp>
        <p:nvSpPr>
          <p:cNvPr id="3" name="Content Placeholder 2">
            <a:extLst>
              <a:ext uri="{FF2B5EF4-FFF2-40B4-BE49-F238E27FC236}">
                <a16:creationId xmlns:a16="http://schemas.microsoft.com/office/drawing/2014/main" id="{602BFD54-0A7F-41F9-8002-6DCCEBCC8BF8}"/>
              </a:ext>
            </a:extLst>
          </p:cNvPr>
          <p:cNvSpPr>
            <a:spLocks noGrp="1"/>
          </p:cNvSpPr>
          <p:nvPr>
            <p:ph idx="1"/>
          </p:nvPr>
        </p:nvSpPr>
        <p:spPr/>
        <p:txBody>
          <a:bodyPr>
            <a:normAutofit/>
          </a:bodyPr>
          <a:lstStyle/>
          <a:p>
            <a:r>
              <a:rPr lang="en-US" dirty="0"/>
              <a:t>Persons with repressed criminal behavior have a propensity to commit crime in cyberspace which they would not otherwise commit.</a:t>
            </a:r>
          </a:p>
          <a:p>
            <a:endParaRPr lang="en-US" sz="2200" dirty="0"/>
          </a:p>
          <a:p>
            <a:r>
              <a:rPr lang="en-US" sz="2200" dirty="0"/>
              <a:t>Dark Tetrad traits, suppressed in real life, can manifest themselves when the offender is insulated from the social consequences of their actions.</a:t>
            </a:r>
          </a:p>
        </p:txBody>
      </p:sp>
      <p:sp>
        <p:nvSpPr>
          <p:cNvPr id="4" name="Date Placeholder 3">
            <a:extLst>
              <a:ext uri="{FF2B5EF4-FFF2-40B4-BE49-F238E27FC236}">
                <a16:creationId xmlns:a16="http://schemas.microsoft.com/office/drawing/2014/main" id="{A1373DC7-7DB9-4CE9-A5EE-9B32CEDBE497}"/>
              </a:ext>
            </a:extLst>
          </p:cNvPr>
          <p:cNvSpPr>
            <a:spLocks noGrp="1"/>
          </p:cNvSpPr>
          <p:nvPr>
            <p:ph type="dt" sz="half" idx="10"/>
          </p:nvPr>
        </p:nvSpPr>
        <p:spPr>
          <a:xfrm>
            <a:off x="7456921" y="5883276"/>
            <a:ext cx="2743200" cy="365125"/>
          </a:xfrm>
        </p:spPr>
        <p:txBody>
          <a:bodyPr/>
          <a:lstStyle/>
          <a:p>
            <a:pPr defTabSz="457189"/>
            <a:fld id="{B9867A03-0D75-4281-ABBC-48F8F2265ADC}" type="datetime1">
              <a:rPr lang="en-US">
                <a:solidFill>
                  <a:prstClr val="white">
                    <a:tint val="75000"/>
                  </a:prstClr>
                </a:solidFill>
                <a:latin typeface="HelvLight"/>
              </a:rPr>
              <a:pPr defTabSz="457189"/>
              <a:t>9/14/2022</a:t>
            </a:fld>
            <a:endParaRPr lang="en-US">
              <a:solidFill>
                <a:prstClr val="white">
                  <a:tint val="75000"/>
                </a:prstClr>
              </a:solidFill>
              <a:latin typeface="HelvLight"/>
            </a:endParaRPr>
          </a:p>
        </p:txBody>
      </p:sp>
      <p:sp>
        <p:nvSpPr>
          <p:cNvPr id="5" name="Footer Placeholder 4">
            <a:extLst>
              <a:ext uri="{FF2B5EF4-FFF2-40B4-BE49-F238E27FC236}">
                <a16:creationId xmlns:a16="http://schemas.microsoft.com/office/drawing/2014/main" id="{2983564F-3219-4313-870C-990944BA7D04}"/>
              </a:ext>
            </a:extLst>
          </p:cNvPr>
          <p:cNvSpPr>
            <a:spLocks noGrp="1"/>
          </p:cNvSpPr>
          <p:nvPr>
            <p:ph type="ftr" sz="quarter" idx="11"/>
          </p:nvPr>
        </p:nvSpPr>
        <p:spPr>
          <a:xfrm>
            <a:off x="1141412" y="5883276"/>
            <a:ext cx="6239309" cy="365125"/>
          </a:xfrm>
        </p:spPr>
        <p:txBody>
          <a:bodyPr/>
          <a:lstStyle/>
          <a:p>
            <a:pPr defTabSz="457189"/>
            <a:r>
              <a:rPr lang="en-US" dirty="0">
                <a:solidFill>
                  <a:prstClr val="white">
                    <a:tint val="75000"/>
                  </a:prstClr>
                </a:solidFill>
                <a:latin typeface="HelvLight"/>
              </a:rPr>
              <a:t>Prof. C. R. Johnson</a:t>
            </a:r>
          </a:p>
        </p:txBody>
      </p:sp>
      <p:sp>
        <p:nvSpPr>
          <p:cNvPr id="6" name="Slide Number Placeholder 5">
            <a:extLst>
              <a:ext uri="{FF2B5EF4-FFF2-40B4-BE49-F238E27FC236}">
                <a16:creationId xmlns:a16="http://schemas.microsoft.com/office/drawing/2014/main" id="{3BD9EB8A-8AF1-4AE7-BAE9-B9308EBB9C84}"/>
              </a:ext>
            </a:extLst>
          </p:cNvPr>
          <p:cNvSpPr>
            <a:spLocks noGrp="1"/>
          </p:cNvSpPr>
          <p:nvPr>
            <p:ph type="sldNum" sz="quarter" idx="12"/>
          </p:nvPr>
        </p:nvSpPr>
        <p:spPr>
          <a:xfrm>
            <a:off x="10276322" y="5883275"/>
            <a:ext cx="771089" cy="365125"/>
          </a:xfrm>
        </p:spPr>
        <p:txBody>
          <a:bodyPr/>
          <a:lstStyle/>
          <a:p>
            <a:pPr defTabSz="457189"/>
            <a:fld id="{DFDF98CC-160E-494C-8C3C-8CDC5FA257DE}" type="slidenum">
              <a:rPr lang="en-US">
                <a:solidFill>
                  <a:prstClr val="white">
                    <a:tint val="75000"/>
                  </a:prstClr>
                </a:solidFill>
                <a:latin typeface="HelvLight"/>
              </a:rPr>
              <a:pPr defTabSz="457189"/>
              <a:t>29</a:t>
            </a:fld>
            <a:endParaRPr lang="en-US" dirty="0">
              <a:solidFill>
                <a:prstClr val="white">
                  <a:tint val="75000"/>
                </a:prstClr>
              </a:solidFill>
              <a:latin typeface="HelvLight"/>
            </a:endParaRPr>
          </a:p>
        </p:txBody>
      </p:sp>
    </p:spTree>
    <p:extLst>
      <p:ext uri="{BB962C8B-B14F-4D97-AF65-F5344CB8AC3E}">
        <p14:creationId xmlns:p14="http://schemas.microsoft.com/office/powerpoint/2010/main" val="26046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38E413CB-FC03-484E-B163-196633469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79401"/>
            <a:ext cx="40640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Kilroy was here">
            <a:extLst>
              <a:ext uri="{FF2B5EF4-FFF2-40B4-BE49-F238E27FC236}">
                <a16:creationId xmlns:a16="http://schemas.microsoft.com/office/drawing/2014/main" id="{F91E4ECD-117E-4022-801A-4D132E3F9FB6}"/>
              </a:ext>
            </a:extLst>
          </p:cNvPr>
          <p:cNvPicPr>
            <a:picLocks noChangeAspect="1" noChangeArrowheads="1"/>
          </p:cNvPicPr>
          <p:nvPr/>
        </p:nvPicPr>
        <p:blipFill>
          <a:blip r:embed="rId3">
            <a:clrChange>
              <a:clrFrom>
                <a:srgbClr val="F3F3F3"/>
              </a:clrFrom>
              <a:clrTo>
                <a:srgbClr val="F3F3F3">
                  <a:alpha val="0"/>
                </a:srgbClr>
              </a:clrTo>
            </a:clrChange>
            <a:extLst>
              <a:ext uri="{28A0092B-C50C-407E-A947-70E740481C1C}">
                <a14:useLocalDpi xmlns:a14="http://schemas.microsoft.com/office/drawing/2010/main" val="0"/>
              </a:ext>
            </a:extLst>
          </a:blip>
          <a:srcRect/>
          <a:stretch>
            <a:fillRect/>
          </a:stretch>
        </p:blipFill>
        <p:spPr bwMode="auto">
          <a:xfrm>
            <a:off x="1041398" y="3429000"/>
            <a:ext cx="2997203" cy="29972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1EEDF7-BBB7-422D-951B-556FCEF2CF25}"/>
              </a:ext>
            </a:extLst>
          </p:cNvPr>
          <p:cNvSpPr txBox="1"/>
          <p:nvPr/>
        </p:nvSpPr>
        <p:spPr>
          <a:xfrm>
            <a:off x="8699497" y="438943"/>
            <a:ext cx="2997203" cy="1200329"/>
          </a:xfrm>
          <a:prstGeom prst="rect">
            <a:avLst/>
          </a:prstGeom>
          <a:noFill/>
        </p:spPr>
        <p:txBody>
          <a:bodyPr wrap="square" rtlCol="0">
            <a:spAutoFit/>
          </a:bodyPr>
          <a:lstStyle/>
          <a:p>
            <a:r>
              <a:rPr lang="en-US" sz="7200" dirty="0">
                <a:solidFill>
                  <a:schemeClr val="bg1"/>
                </a:solidFill>
              </a:rPr>
              <a:t>Okay?</a:t>
            </a:r>
          </a:p>
        </p:txBody>
      </p:sp>
      <p:pic>
        <p:nvPicPr>
          <p:cNvPr id="6" name="Picture 6" descr="Image result for stylized s meme">
            <a:extLst>
              <a:ext uri="{FF2B5EF4-FFF2-40B4-BE49-F238E27FC236}">
                <a16:creationId xmlns:a16="http://schemas.microsoft.com/office/drawing/2014/main" id="{43877262-01D6-119D-556E-8CCCDC9292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26" r="27117"/>
          <a:stretch/>
        </p:blipFill>
        <p:spPr bwMode="auto">
          <a:xfrm>
            <a:off x="4343969" y="3797300"/>
            <a:ext cx="2242529" cy="24976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est your eyesight: See if you can read these deep-fried memes - Film Daily">
            <a:extLst>
              <a:ext uri="{FF2B5EF4-FFF2-40B4-BE49-F238E27FC236}">
                <a16:creationId xmlns:a16="http://schemas.microsoft.com/office/drawing/2014/main" id="{B8CBF159-2AE2-A7ED-1B9F-2B85D2C939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1867" y="1821812"/>
            <a:ext cx="4804834" cy="475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201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6350-5CCB-4B4F-B5C1-B93D47390021}"/>
              </a:ext>
            </a:extLst>
          </p:cNvPr>
          <p:cNvSpPr>
            <a:spLocks noGrp="1"/>
          </p:cNvSpPr>
          <p:nvPr>
            <p:ph type="title"/>
          </p:nvPr>
        </p:nvSpPr>
        <p:spPr>
          <a:xfrm>
            <a:off x="1524000" y="6699"/>
            <a:ext cx="9144000" cy="1456267"/>
          </a:xfrm>
        </p:spPr>
        <p:txBody>
          <a:bodyPr>
            <a:normAutofit/>
          </a:bodyPr>
          <a:lstStyle/>
          <a:p>
            <a:pPr algn="ctr"/>
            <a:r>
              <a:rPr lang="en-US" sz="4400" dirty="0">
                <a:latin typeface="Bahnschrift SemiBold SemiConden" panose="020B0502040204020203" pitchFamily="34" charset="0"/>
              </a:rPr>
              <a:t>Space Transition Theory</a:t>
            </a:r>
          </a:p>
        </p:txBody>
      </p:sp>
      <p:sp>
        <p:nvSpPr>
          <p:cNvPr id="4" name="Diamond 3"/>
          <p:cNvSpPr/>
          <p:nvPr/>
        </p:nvSpPr>
        <p:spPr>
          <a:xfrm>
            <a:off x="3692785" y="1756444"/>
            <a:ext cx="4540204" cy="4474896"/>
          </a:xfrm>
          <a:prstGeom prst="diamond">
            <a:avLst/>
          </a:prstGeom>
          <a:ln w="76200">
            <a:prstDash val="sysDot"/>
          </a:ln>
          <a:effectLst>
            <a:outerShdw blurRad="50800" dist="38100" dir="8100000" algn="tr" rotWithShape="0">
              <a:prstClr val="black">
                <a:alpha val="40000"/>
              </a:prstClr>
            </a:outerShdw>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12700">
                  <a:solidFill>
                    <a:schemeClr val="bg1"/>
                  </a:solidFill>
                </a:ln>
                <a:effectLst>
                  <a:outerShdw blurRad="50800" dist="38100" dir="8100000" algn="tr" rotWithShape="0">
                    <a:prstClr val="black">
                      <a:alpha val="40000"/>
                    </a:prstClr>
                  </a:outerShdw>
                </a:effectLst>
              </a:rPr>
              <a:t>Dark Tetrad</a:t>
            </a:r>
          </a:p>
        </p:txBody>
      </p:sp>
      <p:sp>
        <p:nvSpPr>
          <p:cNvPr id="5" name="TextBox 4"/>
          <p:cNvSpPr txBox="1"/>
          <p:nvPr/>
        </p:nvSpPr>
        <p:spPr>
          <a:xfrm rot="2707909">
            <a:off x="3047359" y="5023713"/>
            <a:ext cx="3092067" cy="584775"/>
          </a:xfrm>
          <a:prstGeom prst="rect">
            <a:avLst/>
          </a:prstGeom>
          <a:noFill/>
        </p:spPr>
        <p:txBody>
          <a:bodyPr wrap="square" rtlCol="0">
            <a:spAutoFit/>
          </a:bodyPr>
          <a:lstStyle/>
          <a:p>
            <a:pPr algn="ctr"/>
            <a:r>
              <a:rPr lang="en-US" sz="3200" dirty="0">
                <a:ln w="6350">
                  <a:solidFill>
                    <a:schemeClr val="bg1"/>
                  </a:solidFill>
                </a:ln>
                <a:effectLst>
                  <a:glow rad="228600">
                    <a:schemeClr val="accent2">
                      <a:satMod val="175000"/>
                      <a:alpha val="40000"/>
                    </a:schemeClr>
                  </a:glow>
                </a:effectLst>
              </a:rPr>
              <a:t>Narcissism</a:t>
            </a:r>
            <a:endParaRPr lang="en-US" dirty="0">
              <a:ln w="6350">
                <a:solidFill>
                  <a:schemeClr val="bg1"/>
                </a:solidFill>
              </a:ln>
              <a:effectLst>
                <a:glow rad="228600">
                  <a:schemeClr val="accent2">
                    <a:satMod val="175000"/>
                    <a:alpha val="40000"/>
                  </a:schemeClr>
                </a:glow>
              </a:effectLst>
            </a:endParaRPr>
          </a:p>
        </p:txBody>
      </p:sp>
      <p:sp>
        <p:nvSpPr>
          <p:cNvPr id="6" name="TextBox 5"/>
          <p:cNvSpPr txBox="1"/>
          <p:nvPr/>
        </p:nvSpPr>
        <p:spPr>
          <a:xfrm rot="18962552">
            <a:off x="5629294" y="5000379"/>
            <a:ext cx="3392885" cy="584775"/>
          </a:xfrm>
          <a:prstGeom prst="rect">
            <a:avLst/>
          </a:prstGeom>
          <a:noFill/>
        </p:spPr>
        <p:txBody>
          <a:bodyPr wrap="square" rtlCol="0">
            <a:spAutoFit/>
          </a:bodyPr>
          <a:lstStyle/>
          <a:p>
            <a:pPr algn="ctr"/>
            <a:r>
              <a:rPr lang="en-US" sz="3200" dirty="0">
                <a:ln w="6350">
                  <a:solidFill>
                    <a:schemeClr val="bg1"/>
                  </a:solidFill>
                </a:ln>
                <a:effectLst>
                  <a:glow rad="228600">
                    <a:schemeClr val="accent2">
                      <a:satMod val="175000"/>
                      <a:alpha val="40000"/>
                    </a:schemeClr>
                  </a:glow>
                </a:effectLst>
              </a:rPr>
              <a:t>Machiavellianism</a:t>
            </a:r>
            <a:endParaRPr lang="en-US" dirty="0">
              <a:ln w="6350">
                <a:solidFill>
                  <a:schemeClr val="bg1"/>
                </a:solidFill>
              </a:ln>
              <a:effectLst>
                <a:glow rad="228600">
                  <a:schemeClr val="accent2">
                    <a:satMod val="175000"/>
                    <a:alpha val="40000"/>
                  </a:schemeClr>
                </a:glow>
              </a:effectLst>
            </a:endParaRPr>
          </a:p>
        </p:txBody>
      </p:sp>
      <p:sp>
        <p:nvSpPr>
          <p:cNvPr id="7" name="TextBox 6"/>
          <p:cNvSpPr txBox="1"/>
          <p:nvPr/>
        </p:nvSpPr>
        <p:spPr>
          <a:xfrm rot="18917617">
            <a:off x="3321421" y="2295238"/>
            <a:ext cx="2695393" cy="584775"/>
          </a:xfrm>
          <a:prstGeom prst="rect">
            <a:avLst/>
          </a:prstGeom>
          <a:noFill/>
        </p:spPr>
        <p:txBody>
          <a:bodyPr wrap="square" rtlCol="0">
            <a:spAutoFit/>
          </a:bodyPr>
          <a:lstStyle/>
          <a:p>
            <a:pPr algn="ctr"/>
            <a:r>
              <a:rPr lang="en-US" sz="3200" dirty="0">
                <a:ln w="6350">
                  <a:solidFill>
                    <a:schemeClr val="bg1"/>
                  </a:solidFill>
                </a:ln>
                <a:effectLst>
                  <a:glow rad="228600">
                    <a:schemeClr val="accent2">
                      <a:satMod val="175000"/>
                      <a:alpha val="40000"/>
                    </a:schemeClr>
                  </a:glow>
                </a:effectLst>
              </a:rPr>
              <a:t>Psychopathy</a:t>
            </a:r>
            <a:endParaRPr lang="en-US" dirty="0">
              <a:ln w="6350">
                <a:solidFill>
                  <a:schemeClr val="bg1"/>
                </a:solidFill>
              </a:ln>
              <a:effectLst>
                <a:glow rad="228600">
                  <a:schemeClr val="accent2">
                    <a:satMod val="175000"/>
                    <a:alpha val="40000"/>
                  </a:schemeClr>
                </a:glow>
              </a:effectLst>
            </a:endParaRPr>
          </a:p>
        </p:txBody>
      </p:sp>
      <p:sp>
        <p:nvSpPr>
          <p:cNvPr id="8" name="TextBox 7"/>
          <p:cNvSpPr txBox="1"/>
          <p:nvPr/>
        </p:nvSpPr>
        <p:spPr>
          <a:xfrm rot="2674996">
            <a:off x="6240998" y="2356476"/>
            <a:ext cx="2169479" cy="584775"/>
          </a:xfrm>
          <a:prstGeom prst="rect">
            <a:avLst/>
          </a:prstGeom>
          <a:noFill/>
        </p:spPr>
        <p:txBody>
          <a:bodyPr wrap="square" rtlCol="0">
            <a:spAutoFit/>
          </a:bodyPr>
          <a:lstStyle/>
          <a:p>
            <a:pPr algn="ctr"/>
            <a:r>
              <a:rPr lang="en-US" sz="3200" dirty="0">
                <a:ln w="6350">
                  <a:solidFill>
                    <a:schemeClr val="bg1"/>
                  </a:solidFill>
                </a:ln>
                <a:effectLst>
                  <a:glow rad="228600">
                    <a:schemeClr val="accent2">
                      <a:satMod val="175000"/>
                      <a:alpha val="40000"/>
                    </a:schemeClr>
                  </a:glow>
                </a:effectLst>
              </a:rPr>
              <a:t>Sadism</a:t>
            </a:r>
            <a:endParaRPr lang="en-US" dirty="0">
              <a:ln w="6350">
                <a:solidFill>
                  <a:schemeClr val="bg1"/>
                </a:solidFill>
              </a:ln>
              <a:effectLst>
                <a:glow rad="228600">
                  <a:schemeClr val="accent2">
                    <a:satMod val="175000"/>
                    <a:alpha val="40000"/>
                  </a:schemeClr>
                </a:glow>
              </a:effectLst>
            </a:endParaRPr>
          </a:p>
        </p:txBody>
      </p:sp>
      <p:sp>
        <p:nvSpPr>
          <p:cNvPr id="9" name="Date Placeholder 3">
            <a:extLst>
              <a:ext uri="{FF2B5EF4-FFF2-40B4-BE49-F238E27FC236}">
                <a16:creationId xmlns:a16="http://schemas.microsoft.com/office/drawing/2014/main" id="{8A5D7435-B9C5-4EB2-AA49-C9241035EE8E}"/>
              </a:ext>
            </a:extLst>
          </p:cNvPr>
          <p:cNvSpPr>
            <a:spLocks noGrp="1"/>
          </p:cNvSpPr>
          <p:nvPr>
            <p:ph type="dt" sz="half" idx="10"/>
          </p:nvPr>
        </p:nvSpPr>
        <p:spPr>
          <a:xfrm>
            <a:off x="7456921" y="5883276"/>
            <a:ext cx="2743200" cy="365125"/>
          </a:xfrm>
        </p:spPr>
        <p:txBody>
          <a:bodyPr/>
          <a:lstStyle/>
          <a:p>
            <a:pPr defTabSz="457189"/>
            <a:fld id="{B9867A03-0D75-4281-ABBC-48F8F2265ADC}" type="datetime1">
              <a:rPr lang="en-US">
                <a:solidFill>
                  <a:prstClr val="white">
                    <a:tint val="75000"/>
                  </a:prstClr>
                </a:solidFill>
                <a:latin typeface="HelvLight"/>
              </a:rPr>
              <a:pPr defTabSz="457189"/>
              <a:t>9/14/2022</a:t>
            </a:fld>
            <a:endParaRPr lang="en-US">
              <a:solidFill>
                <a:prstClr val="white">
                  <a:tint val="75000"/>
                </a:prstClr>
              </a:solidFill>
              <a:latin typeface="HelvLight"/>
            </a:endParaRPr>
          </a:p>
        </p:txBody>
      </p:sp>
      <p:sp>
        <p:nvSpPr>
          <p:cNvPr id="10" name="Footer Placeholder 4">
            <a:extLst>
              <a:ext uri="{FF2B5EF4-FFF2-40B4-BE49-F238E27FC236}">
                <a16:creationId xmlns:a16="http://schemas.microsoft.com/office/drawing/2014/main" id="{589B6254-F137-48C3-BC90-79EB25EFDC06}"/>
              </a:ext>
            </a:extLst>
          </p:cNvPr>
          <p:cNvSpPr>
            <a:spLocks noGrp="1"/>
          </p:cNvSpPr>
          <p:nvPr>
            <p:ph type="ftr" sz="quarter" idx="11"/>
          </p:nvPr>
        </p:nvSpPr>
        <p:spPr>
          <a:xfrm>
            <a:off x="1141412" y="5883276"/>
            <a:ext cx="6239309" cy="365125"/>
          </a:xfrm>
        </p:spPr>
        <p:txBody>
          <a:bodyPr/>
          <a:lstStyle/>
          <a:p>
            <a:pPr defTabSz="457189"/>
            <a:r>
              <a:rPr lang="en-US" dirty="0">
                <a:solidFill>
                  <a:prstClr val="white">
                    <a:tint val="75000"/>
                  </a:prstClr>
                </a:solidFill>
                <a:latin typeface="HelvLight"/>
              </a:rPr>
              <a:t>Prof. C. R. Johnson</a:t>
            </a:r>
          </a:p>
        </p:txBody>
      </p:sp>
      <p:sp>
        <p:nvSpPr>
          <p:cNvPr id="11" name="Slide Number Placeholder 5">
            <a:extLst>
              <a:ext uri="{FF2B5EF4-FFF2-40B4-BE49-F238E27FC236}">
                <a16:creationId xmlns:a16="http://schemas.microsoft.com/office/drawing/2014/main" id="{C327D4BE-B868-4847-ABDE-D9F0C30251AF}"/>
              </a:ext>
            </a:extLst>
          </p:cNvPr>
          <p:cNvSpPr>
            <a:spLocks noGrp="1"/>
          </p:cNvSpPr>
          <p:nvPr>
            <p:ph type="sldNum" sz="quarter" idx="12"/>
          </p:nvPr>
        </p:nvSpPr>
        <p:spPr>
          <a:xfrm>
            <a:off x="10276322" y="5883275"/>
            <a:ext cx="771089" cy="365125"/>
          </a:xfrm>
        </p:spPr>
        <p:txBody>
          <a:bodyPr/>
          <a:lstStyle/>
          <a:p>
            <a:pPr defTabSz="457189"/>
            <a:fld id="{DFDF98CC-160E-494C-8C3C-8CDC5FA257DE}" type="slidenum">
              <a:rPr lang="en-US">
                <a:solidFill>
                  <a:prstClr val="white">
                    <a:tint val="75000"/>
                  </a:prstClr>
                </a:solidFill>
                <a:latin typeface="HelvLight"/>
              </a:rPr>
              <a:pPr defTabSz="457189"/>
              <a:t>30</a:t>
            </a:fld>
            <a:endParaRPr lang="en-US" dirty="0">
              <a:solidFill>
                <a:prstClr val="white">
                  <a:tint val="75000"/>
                </a:prstClr>
              </a:solidFill>
              <a:latin typeface="HelvLight"/>
            </a:endParaRPr>
          </a:p>
        </p:txBody>
      </p:sp>
    </p:spTree>
    <p:extLst>
      <p:ext uri="{BB962C8B-B14F-4D97-AF65-F5344CB8AC3E}">
        <p14:creationId xmlns:p14="http://schemas.microsoft.com/office/powerpoint/2010/main" val="4167551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050" name="Picture 2" descr="Image result for dark tetrad">
            <a:extLst>
              <a:ext uri="{FF2B5EF4-FFF2-40B4-BE49-F238E27FC236}">
                <a16:creationId xmlns:a16="http://schemas.microsoft.com/office/drawing/2014/main" id="{EFEC71DB-C44C-4E5D-80CF-05E252228A5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654480"/>
            <a:ext cx="12192000" cy="3549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08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5204" y="584200"/>
            <a:ext cx="6528165" cy="5588000"/>
          </a:xfrm>
        </p:spPr>
        <p:txBody>
          <a:bodyPr>
            <a:normAutofit lnSpcReduction="10000"/>
          </a:bodyPr>
          <a:lstStyle/>
          <a:p>
            <a:r>
              <a:rPr lang="en-US" dirty="0"/>
              <a:t>Machiavellianism</a:t>
            </a:r>
          </a:p>
          <a:p>
            <a:pPr lvl="1"/>
            <a:r>
              <a:rPr lang="en-US" dirty="0"/>
              <a:t>Those who would hurt others for personal gain.</a:t>
            </a:r>
          </a:p>
          <a:p>
            <a:pPr lvl="1"/>
            <a:r>
              <a:rPr lang="en-US" dirty="0"/>
              <a:t>Named after the philosophy espoused by Niccolò Machiavelli in The Prince. </a:t>
            </a:r>
          </a:p>
          <a:p>
            <a:pPr lvl="1"/>
            <a:r>
              <a:rPr lang="en-US" dirty="0"/>
              <a:t>People who score high on this trait are cynical (in an amoral self-interest sense, not in a doubtful or skeptical sense), unprincipled, believe in interpersonal manipulation as the key for life success, and behave accordingly.</a:t>
            </a:r>
          </a:p>
          <a:p>
            <a:pPr lvl="2"/>
            <a:r>
              <a:rPr lang="en-US" dirty="0"/>
              <a:t>Keeping secrets… or not…</a:t>
            </a:r>
          </a:p>
          <a:p>
            <a:pPr lvl="2"/>
            <a:r>
              <a:rPr lang="en-US" dirty="0"/>
              <a:t>Building up or tearing down other’s reputations based upon their usefulness</a:t>
            </a:r>
          </a:p>
          <a:p>
            <a:pPr lvl="2"/>
            <a:r>
              <a:rPr lang="en-US" dirty="0"/>
              <a:t>Calculated interactions (but not necessarily </a:t>
            </a:r>
            <a:r>
              <a:rPr lang="en-US" i="1" dirty="0"/>
              <a:t>good </a:t>
            </a:r>
            <a:r>
              <a:rPr lang="en-US" dirty="0"/>
              <a:t>at it) – playing people off each other in pursuit of a </a:t>
            </a:r>
            <a:r>
              <a:rPr lang="en-US" i="1" dirty="0"/>
              <a:t>goal.</a:t>
            </a:r>
            <a:endParaRPr lang="en-US" dirty="0"/>
          </a:p>
        </p:txBody>
      </p:sp>
      <p:sp>
        <p:nvSpPr>
          <p:cNvPr id="5" name="Title 3">
            <a:extLst>
              <a:ext uri="{FF2B5EF4-FFF2-40B4-BE49-F238E27FC236}">
                <a16:creationId xmlns:a16="http://schemas.microsoft.com/office/drawing/2014/main" id="{72988D3C-6C1C-4B78-B8D7-39E968355269}"/>
              </a:ext>
            </a:extLst>
          </p:cNvPr>
          <p:cNvSpPr>
            <a:spLocks noGrp="1"/>
          </p:cNvSpPr>
          <p:nvPr>
            <p:ph type="title"/>
          </p:nvPr>
        </p:nvSpPr>
        <p:spPr>
          <a:xfrm>
            <a:off x="888633" y="2349925"/>
            <a:ext cx="3501196" cy="2456443"/>
          </a:xfrm>
        </p:spPr>
        <p:txBody>
          <a:bodyPr/>
          <a:lstStyle/>
          <a:p>
            <a:r>
              <a:rPr lang="en-US" dirty="0"/>
              <a:t>The Dark Tetrad</a:t>
            </a:r>
          </a:p>
        </p:txBody>
      </p:sp>
      <p:pic>
        <p:nvPicPr>
          <p:cNvPr id="7172" name="Picture 4" descr="Image result for machiavellianism quotes">
            <a:extLst>
              <a:ext uri="{FF2B5EF4-FFF2-40B4-BE49-F238E27FC236}">
                <a16:creationId xmlns:a16="http://schemas.microsoft.com/office/drawing/2014/main" id="{FA4E9854-07CB-4766-89D3-DDA026C36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0"/>
            <a:ext cx="533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little finger">
            <a:extLst>
              <a:ext uri="{FF2B5EF4-FFF2-40B4-BE49-F238E27FC236}">
                <a16:creationId xmlns:a16="http://schemas.microsoft.com/office/drawing/2014/main" id="{8D168B31-C033-4ED0-BB76-2F077BF11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0"/>
            <a:ext cx="5715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88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par>
                                <p:cTn id="8" presetID="10" presetClass="entr" presetSubtype="0" fill="hold"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transition="in" filter="fade">
                                      <p:cBhvr>
                                        <p:cTn id="1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5204" y="584200"/>
            <a:ext cx="6528165" cy="5588000"/>
          </a:xfrm>
        </p:spPr>
        <p:txBody>
          <a:bodyPr>
            <a:normAutofit lnSpcReduction="10000"/>
          </a:bodyPr>
          <a:lstStyle/>
          <a:p>
            <a:r>
              <a:rPr lang="en-US" dirty="0"/>
              <a:t>Narcissism</a:t>
            </a:r>
          </a:p>
          <a:p>
            <a:pPr lvl="1"/>
            <a:r>
              <a:rPr lang="en-US" dirty="0"/>
              <a:t>Those who would hurt others for attention / aggrandizement.</a:t>
            </a:r>
          </a:p>
          <a:p>
            <a:pPr lvl="1"/>
            <a:r>
              <a:rPr lang="en-US" dirty="0"/>
              <a:t>Individuals who score high on narcissism display grandiosity, entitlement, dominance, and superiority. Narcissism has also been found to have a significant correlation with psychopathy.</a:t>
            </a:r>
          </a:p>
          <a:p>
            <a:pPr lvl="2"/>
            <a:r>
              <a:rPr lang="en-US" dirty="0"/>
              <a:t>Have a sense of entitlement</a:t>
            </a:r>
          </a:p>
          <a:p>
            <a:pPr lvl="2"/>
            <a:r>
              <a:rPr lang="en-US" dirty="0"/>
              <a:t>Expect to be recognized as superior even without achievements that warrant it.</a:t>
            </a:r>
          </a:p>
          <a:p>
            <a:pPr lvl="2"/>
            <a:r>
              <a:rPr lang="en-US" dirty="0"/>
              <a:t>Believe they are superior</a:t>
            </a:r>
          </a:p>
          <a:p>
            <a:pPr lvl="2"/>
            <a:r>
              <a:rPr lang="en-US" dirty="0"/>
              <a:t>Be envious of others and believe others envy them</a:t>
            </a:r>
          </a:p>
          <a:p>
            <a:pPr lvl="2"/>
            <a:r>
              <a:rPr lang="en-US" dirty="0"/>
              <a:t>Belittle others to make themselves appear superior</a:t>
            </a:r>
          </a:p>
          <a:p>
            <a:pPr lvl="2"/>
            <a:r>
              <a:rPr lang="en-US" dirty="0"/>
              <a:t>Have secret feelings of insecurity, shame, vulnerability and humiliation</a:t>
            </a:r>
          </a:p>
        </p:txBody>
      </p:sp>
      <p:sp>
        <p:nvSpPr>
          <p:cNvPr id="5" name="Title 3">
            <a:extLst>
              <a:ext uri="{FF2B5EF4-FFF2-40B4-BE49-F238E27FC236}">
                <a16:creationId xmlns:a16="http://schemas.microsoft.com/office/drawing/2014/main" id="{72988D3C-6C1C-4B78-B8D7-39E968355269}"/>
              </a:ext>
            </a:extLst>
          </p:cNvPr>
          <p:cNvSpPr>
            <a:spLocks noGrp="1"/>
          </p:cNvSpPr>
          <p:nvPr>
            <p:ph type="title"/>
          </p:nvPr>
        </p:nvSpPr>
        <p:spPr>
          <a:xfrm>
            <a:off x="888633" y="2349925"/>
            <a:ext cx="3501196" cy="2456443"/>
          </a:xfrm>
        </p:spPr>
        <p:txBody>
          <a:bodyPr/>
          <a:lstStyle/>
          <a:p>
            <a:r>
              <a:rPr lang="en-US" dirty="0"/>
              <a:t>The Dark Tetrad</a:t>
            </a:r>
          </a:p>
        </p:txBody>
      </p:sp>
      <p:pic>
        <p:nvPicPr>
          <p:cNvPr id="5122" name="Picture 2" descr="Image result for narcissist prayer">
            <a:extLst>
              <a:ext uri="{FF2B5EF4-FFF2-40B4-BE49-F238E27FC236}">
                <a16:creationId xmlns:a16="http://schemas.microsoft.com/office/drawing/2014/main" id="{B359503E-52BD-4B71-A421-341A56138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60400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1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5204" y="1701800"/>
            <a:ext cx="6528165" cy="3104568"/>
          </a:xfrm>
        </p:spPr>
        <p:txBody>
          <a:bodyPr>
            <a:normAutofit/>
          </a:bodyPr>
          <a:lstStyle/>
          <a:p>
            <a:r>
              <a:rPr lang="en-US" dirty="0"/>
              <a:t>Psychopathy</a:t>
            </a:r>
          </a:p>
          <a:p>
            <a:pPr lvl="1"/>
            <a:r>
              <a:rPr lang="en-US" dirty="0"/>
              <a:t>Those who would hurt others because they do not care.</a:t>
            </a:r>
          </a:p>
          <a:p>
            <a:pPr lvl="1"/>
            <a:r>
              <a:rPr lang="en-US" dirty="0"/>
              <a:t>Considered the most malevolent of the dark triad, individuals who score high on psychopathy show low levels of empathy combined with high levels of impulsivity and thrill-seeking.</a:t>
            </a:r>
          </a:p>
        </p:txBody>
      </p:sp>
      <p:sp>
        <p:nvSpPr>
          <p:cNvPr id="5" name="Title 3">
            <a:extLst>
              <a:ext uri="{FF2B5EF4-FFF2-40B4-BE49-F238E27FC236}">
                <a16:creationId xmlns:a16="http://schemas.microsoft.com/office/drawing/2014/main" id="{72988D3C-6C1C-4B78-B8D7-39E968355269}"/>
              </a:ext>
            </a:extLst>
          </p:cNvPr>
          <p:cNvSpPr>
            <a:spLocks noGrp="1"/>
          </p:cNvSpPr>
          <p:nvPr>
            <p:ph type="title"/>
          </p:nvPr>
        </p:nvSpPr>
        <p:spPr>
          <a:xfrm>
            <a:off x="888633" y="2349925"/>
            <a:ext cx="3501196" cy="2456443"/>
          </a:xfrm>
        </p:spPr>
        <p:txBody>
          <a:bodyPr/>
          <a:lstStyle/>
          <a:p>
            <a:r>
              <a:rPr lang="en-US" dirty="0"/>
              <a:t>The Dark Tetrad</a:t>
            </a:r>
          </a:p>
        </p:txBody>
      </p:sp>
      <p:pic>
        <p:nvPicPr>
          <p:cNvPr id="6146" name="Picture 2" descr="Image result for psychopathy">
            <a:extLst>
              <a:ext uri="{FF2B5EF4-FFF2-40B4-BE49-F238E27FC236}">
                <a16:creationId xmlns:a16="http://schemas.microsoft.com/office/drawing/2014/main" id="{0239136A-5632-41AA-A4EE-62DCE2C0A7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0"/>
            <a:ext cx="10261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29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5204" y="685800"/>
            <a:ext cx="6528165" cy="5588000"/>
          </a:xfrm>
        </p:spPr>
        <p:txBody>
          <a:bodyPr>
            <a:normAutofit/>
          </a:bodyPr>
          <a:lstStyle/>
          <a:p>
            <a:r>
              <a:rPr lang="en-US" dirty="0"/>
              <a:t>Sadism</a:t>
            </a:r>
          </a:p>
          <a:p>
            <a:pPr lvl="1"/>
            <a:r>
              <a:rPr lang="en-US" dirty="0"/>
              <a:t>Those who would hurt others for their personal enjoyment.</a:t>
            </a:r>
          </a:p>
          <a:p>
            <a:pPr lvl="2"/>
            <a:r>
              <a:rPr lang="en-US" dirty="0"/>
              <a:t>Exhibit cruel and aggressive behavior at times.</a:t>
            </a:r>
          </a:p>
          <a:p>
            <a:pPr lvl="2"/>
            <a:r>
              <a:rPr lang="en-US" dirty="0"/>
              <a:t>Preoccupation with violence.</a:t>
            </a:r>
          </a:p>
          <a:p>
            <a:pPr lvl="2"/>
            <a:r>
              <a:rPr lang="en-US" dirty="0"/>
              <a:t>Manipulation with fear.</a:t>
            </a:r>
          </a:p>
          <a:p>
            <a:pPr lvl="2"/>
            <a:r>
              <a:rPr lang="en-US" dirty="0"/>
              <a:t>Enjoy making people uncomfortable and watching them squirm.</a:t>
            </a:r>
          </a:p>
          <a:p>
            <a:pPr lvl="2"/>
            <a:r>
              <a:rPr lang="en-US" dirty="0"/>
              <a:t>Revenge-fantasy involving “punishment”</a:t>
            </a:r>
          </a:p>
          <a:p>
            <a:pPr lvl="2"/>
            <a:r>
              <a:rPr lang="en-US" dirty="0"/>
              <a:t>Dream up new ways to hurt people or “even the score.”</a:t>
            </a:r>
          </a:p>
        </p:txBody>
      </p:sp>
      <p:sp>
        <p:nvSpPr>
          <p:cNvPr id="5" name="Title 3">
            <a:extLst>
              <a:ext uri="{FF2B5EF4-FFF2-40B4-BE49-F238E27FC236}">
                <a16:creationId xmlns:a16="http://schemas.microsoft.com/office/drawing/2014/main" id="{72988D3C-6C1C-4B78-B8D7-39E968355269}"/>
              </a:ext>
            </a:extLst>
          </p:cNvPr>
          <p:cNvSpPr>
            <a:spLocks noGrp="1"/>
          </p:cNvSpPr>
          <p:nvPr>
            <p:ph type="title"/>
          </p:nvPr>
        </p:nvSpPr>
        <p:spPr>
          <a:xfrm>
            <a:off x="888633" y="2349925"/>
            <a:ext cx="3501196" cy="2456443"/>
          </a:xfrm>
        </p:spPr>
        <p:txBody>
          <a:bodyPr/>
          <a:lstStyle/>
          <a:p>
            <a:r>
              <a:rPr lang="en-US" dirty="0"/>
              <a:t>The Dark Tetrad</a:t>
            </a:r>
          </a:p>
        </p:txBody>
      </p:sp>
      <p:pic>
        <p:nvPicPr>
          <p:cNvPr id="4098" name="Picture 2" descr="Image result for sadism quote">
            <a:extLst>
              <a:ext uri="{FF2B5EF4-FFF2-40B4-BE49-F238E27FC236}">
                <a16:creationId xmlns:a16="http://schemas.microsoft.com/office/drawing/2014/main" id="{429958A2-1386-48CC-AB9C-0F6A5DEEB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939800"/>
            <a:ext cx="10795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28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5203" y="685800"/>
            <a:ext cx="7035799" cy="5486400"/>
          </a:xfrm>
        </p:spPr>
        <p:txBody>
          <a:bodyPr>
            <a:normAutofit fontScale="92500"/>
          </a:bodyPr>
          <a:lstStyle/>
          <a:p>
            <a:r>
              <a:rPr lang="en-US" dirty="0"/>
              <a:t>Everyday/Casual Violence: Primarily experienced by women (but not exclusively). Essentially, the pervasive, constant fear that violence could be visited upon you at any moment.</a:t>
            </a:r>
          </a:p>
          <a:p>
            <a:pPr lvl="1"/>
            <a:r>
              <a:rPr lang="en-US" dirty="0"/>
              <a:t>Women seen as weaker/easier targets, but men are victims of violent crime more often.</a:t>
            </a:r>
          </a:p>
          <a:p>
            <a:pPr lvl="1"/>
            <a:r>
              <a:rPr lang="en-US" dirty="0"/>
              <a:t>Social norms – Women expected to be passive, “give people the benefit of the doubt” – men expected to sacrifice and protect</a:t>
            </a:r>
          </a:p>
          <a:p>
            <a:pPr lvl="1"/>
            <a:r>
              <a:rPr lang="en-US" dirty="0"/>
              <a:t>Fear of predation. Women experience assaults more often than men. Both from sources that should be “safe” – general lack of “safe” places in society today.</a:t>
            </a:r>
          </a:p>
          <a:p>
            <a:pPr lvl="1"/>
            <a:r>
              <a:rPr lang="en-US" dirty="0"/>
              <a:t>Increase of paranoia leads to maladaptive coping – see: Strain Theory.</a:t>
            </a:r>
          </a:p>
        </p:txBody>
      </p:sp>
      <p:sp>
        <p:nvSpPr>
          <p:cNvPr id="4" name="Title 3">
            <a:extLst>
              <a:ext uri="{FF2B5EF4-FFF2-40B4-BE49-F238E27FC236}">
                <a16:creationId xmlns:a16="http://schemas.microsoft.com/office/drawing/2014/main" id="{C1AC076B-4C37-4A6A-A9DE-004504A9BE2F}"/>
              </a:ext>
            </a:extLst>
          </p:cNvPr>
          <p:cNvSpPr>
            <a:spLocks noGrp="1"/>
          </p:cNvSpPr>
          <p:nvPr>
            <p:ph type="title"/>
          </p:nvPr>
        </p:nvSpPr>
        <p:spPr>
          <a:xfrm>
            <a:off x="888633" y="2349925"/>
            <a:ext cx="3501196" cy="2456443"/>
          </a:xfrm>
        </p:spPr>
        <p:txBody>
          <a:bodyPr/>
          <a:lstStyle/>
          <a:p>
            <a:r>
              <a:rPr lang="en-US" dirty="0"/>
              <a:t>Casual Violence</a:t>
            </a:r>
          </a:p>
        </p:txBody>
      </p:sp>
    </p:spTree>
    <p:extLst>
      <p:ext uri="{BB962C8B-B14F-4D97-AF65-F5344CB8AC3E}">
        <p14:creationId xmlns:p14="http://schemas.microsoft.com/office/powerpoint/2010/main" val="43080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5203" y="685800"/>
            <a:ext cx="7035799" cy="5486400"/>
          </a:xfrm>
        </p:spPr>
        <p:txBody>
          <a:bodyPr>
            <a:normAutofit/>
          </a:bodyPr>
          <a:lstStyle/>
          <a:p>
            <a:r>
              <a:rPr lang="en-US" dirty="0"/>
              <a:t>Everyday/Casual Apathy: Primarily experienced by men (but not exclusively). Essentially, the pervasive, constant expression that you don’t matter or matter less than others.</a:t>
            </a:r>
          </a:p>
          <a:p>
            <a:pPr lvl="1"/>
            <a:r>
              <a:rPr lang="en-US" dirty="0"/>
              <a:t>The worst thing a woman can be is “cold” – the worst thing a man can be is “unproductive” or “unmanly.” </a:t>
            </a:r>
          </a:p>
          <a:p>
            <a:pPr lvl="1"/>
            <a:r>
              <a:rPr lang="en-US" dirty="0"/>
              <a:t>Social norms – suppressed emotion and trivializing mental health issues.</a:t>
            </a:r>
          </a:p>
          <a:p>
            <a:pPr lvl="1"/>
            <a:r>
              <a:rPr lang="en-US" dirty="0"/>
              <a:t>People seen as disposable/interchangeable.</a:t>
            </a:r>
          </a:p>
          <a:p>
            <a:pPr lvl="1"/>
            <a:r>
              <a:rPr lang="en-US" dirty="0"/>
              <a:t>Lack of acceptable outlets leads to maladaptive coping – see: Strain Theory.</a:t>
            </a:r>
          </a:p>
        </p:txBody>
      </p:sp>
      <p:sp>
        <p:nvSpPr>
          <p:cNvPr id="4" name="Title 3">
            <a:extLst>
              <a:ext uri="{FF2B5EF4-FFF2-40B4-BE49-F238E27FC236}">
                <a16:creationId xmlns:a16="http://schemas.microsoft.com/office/drawing/2014/main" id="{C1AC076B-4C37-4A6A-A9DE-004504A9BE2F}"/>
              </a:ext>
            </a:extLst>
          </p:cNvPr>
          <p:cNvSpPr>
            <a:spLocks noGrp="1"/>
          </p:cNvSpPr>
          <p:nvPr>
            <p:ph type="title"/>
          </p:nvPr>
        </p:nvSpPr>
        <p:spPr>
          <a:xfrm>
            <a:off x="888633" y="2349925"/>
            <a:ext cx="3501196" cy="2456443"/>
          </a:xfrm>
        </p:spPr>
        <p:txBody>
          <a:bodyPr/>
          <a:lstStyle/>
          <a:p>
            <a:r>
              <a:rPr lang="en-US" dirty="0"/>
              <a:t>Casual Apathy</a:t>
            </a:r>
          </a:p>
        </p:txBody>
      </p:sp>
    </p:spTree>
    <p:extLst>
      <p:ext uri="{BB962C8B-B14F-4D97-AF65-F5344CB8AC3E}">
        <p14:creationId xmlns:p14="http://schemas.microsoft.com/office/powerpoint/2010/main" val="3024842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5203" y="685800"/>
            <a:ext cx="7035799" cy="5486400"/>
          </a:xfrm>
        </p:spPr>
        <p:txBody>
          <a:bodyPr>
            <a:normAutofit/>
          </a:bodyPr>
          <a:lstStyle/>
          <a:p>
            <a:r>
              <a:rPr lang="en-US" dirty="0"/>
              <a:t>Everyday/Casual Sadism: Experienced by both genders. Essentially the pervasive, constant fear that someone will target you for humiliation or arbitrary retribution.</a:t>
            </a:r>
          </a:p>
          <a:p>
            <a:pPr lvl="1"/>
            <a:r>
              <a:rPr lang="en-US" dirty="0"/>
              <a:t>Doxing, swatting</a:t>
            </a:r>
          </a:p>
          <a:p>
            <a:pPr lvl="1"/>
            <a:r>
              <a:rPr lang="en-US" dirty="0"/>
              <a:t>Cyberstalking, bullying</a:t>
            </a:r>
          </a:p>
          <a:p>
            <a:pPr lvl="1"/>
            <a:r>
              <a:rPr lang="en-US" dirty="0"/>
              <a:t>Deliberately marginalizing a coworker, classmate, or family member, or student</a:t>
            </a:r>
          </a:p>
        </p:txBody>
      </p:sp>
      <p:sp>
        <p:nvSpPr>
          <p:cNvPr id="4" name="Title 3">
            <a:extLst>
              <a:ext uri="{FF2B5EF4-FFF2-40B4-BE49-F238E27FC236}">
                <a16:creationId xmlns:a16="http://schemas.microsoft.com/office/drawing/2014/main" id="{C1AC076B-4C37-4A6A-A9DE-004504A9BE2F}"/>
              </a:ext>
            </a:extLst>
          </p:cNvPr>
          <p:cNvSpPr>
            <a:spLocks noGrp="1"/>
          </p:cNvSpPr>
          <p:nvPr>
            <p:ph type="title"/>
          </p:nvPr>
        </p:nvSpPr>
        <p:spPr>
          <a:xfrm>
            <a:off x="888633" y="2349925"/>
            <a:ext cx="3501196" cy="2456443"/>
          </a:xfrm>
        </p:spPr>
        <p:txBody>
          <a:bodyPr/>
          <a:lstStyle/>
          <a:p>
            <a:r>
              <a:rPr lang="en-US" dirty="0"/>
              <a:t>Casual Sadism</a:t>
            </a:r>
          </a:p>
        </p:txBody>
      </p:sp>
    </p:spTree>
    <p:extLst>
      <p:ext uri="{BB962C8B-B14F-4D97-AF65-F5344CB8AC3E}">
        <p14:creationId xmlns:p14="http://schemas.microsoft.com/office/powerpoint/2010/main" val="1414523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Transition Theory</a:t>
            </a:r>
          </a:p>
        </p:txBody>
      </p:sp>
      <p:sp>
        <p:nvSpPr>
          <p:cNvPr id="3" name="Content Placeholder 2"/>
          <p:cNvSpPr>
            <a:spLocks noGrp="1"/>
          </p:cNvSpPr>
          <p:nvPr>
            <p:ph idx="1"/>
          </p:nvPr>
        </p:nvSpPr>
        <p:spPr/>
        <p:txBody>
          <a:bodyPr>
            <a:normAutofit lnSpcReduction="10000"/>
          </a:bodyPr>
          <a:lstStyle/>
          <a:p>
            <a:r>
              <a:rPr lang="en-US" dirty="0"/>
              <a:t>Social norms are conditions of the social contract. Violation of that contract is reinforced by stigma. Criminal violations are punished by law. </a:t>
            </a:r>
          </a:p>
          <a:p>
            <a:r>
              <a:rPr lang="en-US" dirty="0"/>
              <a:t>Virtual environments do not make that reinforcement as direct.</a:t>
            </a:r>
          </a:p>
          <a:p>
            <a:pPr lvl="1"/>
            <a:r>
              <a:rPr lang="en-US" dirty="0"/>
              <a:t>Identity flexibility / relative anonymity</a:t>
            </a:r>
          </a:p>
          <a:p>
            <a:pPr lvl="1"/>
            <a:r>
              <a:rPr lang="en-US" dirty="0"/>
              <a:t>Lack of deterrence / oversight</a:t>
            </a:r>
          </a:p>
          <a:p>
            <a:pPr lvl="1"/>
            <a:r>
              <a:rPr lang="en-US" dirty="0"/>
              <a:t>Conflict of norms between deviance IRL vs online. See also: Solipsism Syndrome</a:t>
            </a:r>
          </a:p>
        </p:txBody>
      </p:sp>
      <p:sp>
        <p:nvSpPr>
          <p:cNvPr id="4" name="Date Placeholder 3">
            <a:extLst>
              <a:ext uri="{FF2B5EF4-FFF2-40B4-BE49-F238E27FC236}">
                <a16:creationId xmlns:a16="http://schemas.microsoft.com/office/drawing/2014/main" id="{AEF72179-0E7B-43E5-98D6-A6261C7653EC}"/>
              </a:ext>
            </a:extLst>
          </p:cNvPr>
          <p:cNvSpPr>
            <a:spLocks noGrp="1"/>
          </p:cNvSpPr>
          <p:nvPr>
            <p:ph type="dt" sz="half" idx="10"/>
          </p:nvPr>
        </p:nvSpPr>
        <p:spPr>
          <a:xfrm>
            <a:off x="7456921" y="5883276"/>
            <a:ext cx="2743200" cy="365125"/>
          </a:xfrm>
        </p:spPr>
        <p:txBody>
          <a:bodyPr/>
          <a:lstStyle/>
          <a:p>
            <a:pPr defTabSz="457189"/>
            <a:fld id="{B9867A03-0D75-4281-ABBC-48F8F2265ADC}" type="datetime1">
              <a:rPr lang="en-US">
                <a:solidFill>
                  <a:prstClr val="white">
                    <a:tint val="75000"/>
                  </a:prstClr>
                </a:solidFill>
                <a:latin typeface="HelvLight"/>
              </a:rPr>
              <a:pPr defTabSz="457189"/>
              <a:t>9/14/2022</a:t>
            </a:fld>
            <a:endParaRPr lang="en-US">
              <a:solidFill>
                <a:prstClr val="white">
                  <a:tint val="75000"/>
                </a:prstClr>
              </a:solidFill>
              <a:latin typeface="HelvLight"/>
            </a:endParaRPr>
          </a:p>
        </p:txBody>
      </p:sp>
      <p:sp>
        <p:nvSpPr>
          <p:cNvPr id="5" name="Footer Placeholder 4">
            <a:extLst>
              <a:ext uri="{FF2B5EF4-FFF2-40B4-BE49-F238E27FC236}">
                <a16:creationId xmlns:a16="http://schemas.microsoft.com/office/drawing/2014/main" id="{2C57BF8F-31ED-4603-AA7A-C7D3223B607E}"/>
              </a:ext>
            </a:extLst>
          </p:cNvPr>
          <p:cNvSpPr>
            <a:spLocks noGrp="1"/>
          </p:cNvSpPr>
          <p:nvPr>
            <p:ph type="ftr" sz="quarter" idx="11"/>
          </p:nvPr>
        </p:nvSpPr>
        <p:spPr>
          <a:xfrm>
            <a:off x="1141412" y="5883276"/>
            <a:ext cx="6239309" cy="365125"/>
          </a:xfrm>
        </p:spPr>
        <p:txBody>
          <a:bodyPr/>
          <a:lstStyle/>
          <a:p>
            <a:pPr defTabSz="457189"/>
            <a:r>
              <a:rPr lang="en-US" dirty="0">
                <a:solidFill>
                  <a:prstClr val="white">
                    <a:tint val="75000"/>
                  </a:prstClr>
                </a:solidFill>
                <a:latin typeface="HelvLight"/>
              </a:rPr>
              <a:t>Prof. C. R. Johnson</a:t>
            </a:r>
          </a:p>
        </p:txBody>
      </p:sp>
      <p:sp>
        <p:nvSpPr>
          <p:cNvPr id="6" name="Slide Number Placeholder 5">
            <a:extLst>
              <a:ext uri="{FF2B5EF4-FFF2-40B4-BE49-F238E27FC236}">
                <a16:creationId xmlns:a16="http://schemas.microsoft.com/office/drawing/2014/main" id="{C0A9E28C-E8E5-41F3-B6EA-93C059AD22C2}"/>
              </a:ext>
            </a:extLst>
          </p:cNvPr>
          <p:cNvSpPr>
            <a:spLocks noGrp="1"/>
          </p:cNvSpPr>
          <p:nvPr>
            <p:ph type="sldNum" sz="quarter" idx="12"/>
          </p:nvPr>
        </p:nvSpPr>
        <p:spPr>
          <a:xfrm>
            <a:off x="10276322" y="5883275"/>
            <a:ext cx="771089" cy="365125"/>
          </a:xfrm>
        </p:spPr>
        <p:txBody>
          <a:bodyPr/>
          <a:lstStyle/>
          <a:p>
            <a:pPr defTabSz="457189"/>
            <a:fld id="{DFDF98CC-160E-494C-8C3C-8CDC5FA257DE}" type="slidenum">
              <a:rPr lang="en-US">
                <a:solidFill>
                  <a:prstClr val="white">
                    <a:tint val="75000"/>
                  </a:prstClr>
                </a:solidFill>
                <a:latin typeface="HelvLight"/>
              </a:rPr>
              <a:pPr defTabSz="457189"/>
              <a:t>39</a:t>
            </a:fld>
            <a:endParaRPr lang="en-US" dirty="0">
              <a:solidFill>
                <a:prstClr val="white">
                  <a:tint val="75000"/>
                </a:prstClr>
              </a:solidFill>
              <a:latin typeface="HelvLight"/>
            </a:endParaRPr>
          </a:p>
        </p:txBody>
      </p:sp>
    </p:spTree>
    <p:extLst>
      <p:ext uri="{BB962C8B-B14F-4D97-AF65-F5344CB8AC3E}">
        <p14:creationId xmlns:p14="http://schemas.microsoft.com/office/powerpoint/2010/main" val="1018608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A318A6-B2D5-BCAE-7364-2B22890CD30C}"/>
              </a:ext>
            </a:extLst>
          </p:cNvPr>
          <p:cNvSpPr>
            <a:spLocks noGrp="1"/>
          </p:cNvSpPr>
          <p:nvPr>
            <p:ph type="dt" sz="half" idx="10"/>
          </p:nvPr>
        </p:nvSpPr>
        <p:spPr/>
        <p:txBody>
          <a:bodyPr/>
          <a:lstStyle/>
          <a:p>
            <a:fld id="{D2C30667-29C0-4853-A695-2D323707E37B}" type="datetime1">
              <a:rPr lang="en-US" smtClean="0"/>
              <a:t>9/14/2022</a:t>
            </a:fld>
            <a:endParaRPr lang="en-US"/>
          </a:p>
        </p:txBody>
      </p:sp>
      <p:sp>
        <p:nvSpPr>
          <p:cNvPr id="4" name="Slide Number Placeholder 3">
            <a:extLst>
              <a:ext uri="{FF2B5EF4-FFF2-40B4-BE49-F238E27FC236}">
                <a16:creationId xmlns:a16="http://schemas.microsoft.com/office/drawing/2014/main" id="{D4779183-99BA-5EF6-A125-5F7BEF5C7349}"/>
              </a:ext>
            </a:extLst>
          </p:cNvPr>
          <p:cNvSpPr>
            <a:spLocks noGrp="1"/>
          </p:cNvSpPr>
          <p:nvPr>
            <p:ph type="sldNum" sz="quarter" idx="12"/>
          </p:nvPr>
        </p:nvSpPr>
        <p:spPr/>
        <p:txBody>
          <a:bodyPr/>
          <a:lstStyle/>
          <a:p>
            <a:fld id="{DFDF98CC-160E-494C-8C3C-8CDC5FA257DE}" type="slidenum">
              <a:rPr lang="en-US" smtClean="0"/>
              <a:t>4</a:t>
            </a:fld>
            <a:endParaRPr lang="en-US"/>
          </a:p>
        </p:txBody>
      </p:sp>
      <p:pic>
        <p:nvPicPr>
          <p:cNvPr id="1026" name="Picture 2" descr="Is Hans Gruber the ultimate cinematic embodiment of capitalism?">
            <a:extLst>
              <a:ext uri="{FF2B5EF4-FFF2-40B4-BE49-F238E27FC236}">
                <a16:creationId xmlns:a16="http://schemas.microsoft.com/office/drawing/2014/main" id="{DF5C2192-E7C4-AD5B-DEE4-3A9BB1C2D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87" y="439486"/>
            <a:ext cx="3810813" cy="28581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Top 5 Scariest Characters in Film/TV | Page 2 of 2 | FilmFad.com">
            <a:extLst>
              <a:ext uri="{FF2B5EF4-FFF2-40B4-BE49-F238E27FC236}">
                <a16:creationId xmlns:a16="http://schemas.microsoft.com/office/drawing/2014/main" id="{E115BA4D-5CB7-2EC0-9AF6-4300CE732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76"/>
          <a:stretch/>
        </p:blipFill>
        <p:spPr bwMode="auto">
          <a:xfrm>
            <a:off x="8001811" y="439486"/>
            <a:ext cx="3810001" cy="2858110"/>
          </a:xfrm>
          <a:prstGeom prst="rect">
            <a:avLst/>
          </a:prstGeom>
          <a:solidFill>
            <a:schemeClr val="accent2"/>
          </a:solidFill>
        </p:spPr>
      </p:pic>
      <p:pic>
        <p:nvPicPr>
          <p:cNvPr id="1030" name="Picture 6" descr="Agent Smith - Matrix Wiki - Neo, Trinity, Wachowski Brothers">
            <a:extLst>
              <a:ext uri="{FF2B5EF4-FFF2-40B4-BE49-F238E27FC236}">
                <a16:creationId xmlns:a16="http://schemas.microsoft.com/office/drawing/2014/main" id="{F9D4E49D-BE1D-8939-6C6D-262F690DC3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570"/>
          <a:stretch/>
        </p:blipFill>
        <p:spPr bwMode="auto">
          <a:xfrm>
            <a:off x="8000999" y="3560404"/>
            <a:ext cx="3809999" cy="28585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ien Xenomorph 1/6 Maquette, Sculpted and painted by hand — Stan ...">
            <a:extLst>
              <a:ext uri="{FF2B5EF4-FFF2-40B4-BE49-F238E27FC236}">
                <a16:creationId xmlns:a16="http://schemas.microsoft.com/office/drawing/2014/main" id="{47F0E935-D347-6A69-1C18-4F83E8F3A2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80187" y="3560626"/>
            <a:ext cx="3810813" cy="28581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920x1080 Terminator 6 1080P Laptop Full HD Wallpaper, HD Movies 4K ...">
            <a:extLst>
              <a:ext uri="{FF2B5EF4-FFF2-40B4-BE49-F238E27FC236}">
                <a16:creationId xmlns:a16="http://schemas.microsoft.com/office/drawing/2014/main" id="{387F865A-A6A8-46D8-E1EE-D673990C29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499" r="12513"/>
          <a:stretch/>
        </p:blipFill>
        <p:spPr bwMode="auto">
          <a:xfrm>
            <a:off x="4190593" y="3560404"/>
            <a:ext cx="3810813" cy="28585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aws' stage musical set for summer 2021">
            <a:extLst>
              <a:ext uri="{FF2B5EF4-FFF2-40B4-BE49-F238E27FC236}">
                <a16:creationId xmlns:a16="http://schemas.microsoft.com/office/drawing/2014/main" id="{7CE66B09-88D1-9491-8D09-EBB37FF99D1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527" r="5543"/>
          <a:stretch/>
        </p:blipFill>
        <p:spPr bwMode="auto">
          <a:xfrm>
            <a:off x="4190592" y="434675"/>
            <a:ext cx="3810813" cy="2858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30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Space Transition Theory</a:t>
            </a:r>
          </a:p>
        </p:txBody>
      </p:sp>
      <p:sp>
        <p:nvSpPr>
          <p:cNvPr id="3" name="Content Placeholder 2"/>
          <p:cNvSpPr>
            <a:spLocks noGrp="1"/>
          </p:cNvSpPr>
          <p:nvPr>
            <p:ph idx="1"/>
          </p:nvPr>
        </p:nvSpPr>
        <p:spPr/>
        <p:txBody>
          <a:bodyPr>
            <a:normAutofit/>
          </a:bodyPr>
          <a:lstStyle/>
          <a:p>
            <a:r>
              <a:rPr lang="en-US" dirty="0"/>
              <a:t>Four elements distinguish online interactions from offline interactions.</a:t>
            </a:r>
          </a:p>
          <a:p>
            <a:pPr lvl="1"/>
            <a:r>
              <a:rPr lang="en-US" dirty="0"/>
              <a:t>Anonymity (</a:t>
            </a:r>
            <a:r>
              <a:rPr lang="en-US" dirty="0" err="1"/>
              <a:t>Pseudonymity</a:t>
            </a:r>
            <a:r>
              <a:rPr lang="en-US" dirty="0"/>
              <a:t>)</a:t>
            </a:r>
          </a:p>
          <a:p>
            <a:pPr lvl="1"/>
            <a:r>
              <a:rPr lang="en-US" dirty="0"/>
              <a:t>Permanence</a:t>
            </a:r>
          </a:p>
          <a:p>
            <a:pPr lvl="1"/>
            <a:r>
              <a:rPr lang="en-US" dirty="0"/>
              <a:t>Constant connectivity</a:t>
            </a:r>
          </a:p>
          <a:p>
            <a:pPr lvl="1"/>
            <a:r>
              <a:rPr lang="en-US" dirty="0"/>
              <a:t>Depersonalization/Deindividuation	</a:t>
            </a:r>
          </a:p>
        </p:txBody>
      </p:sp>
      <p:sp>
        <p:nvSpPr>
          <p:cNvPr id="4" name="Date Placeholder 3">
            <a:extLst>
              <a:ext uri="{FF2B5EF4-FFF2-40B4-BE49-F238E27FC236}">
                <a16:creationId xmlns:a16="http://schemas.microsoft.com/office/drawing/2014/main" id="{14BEA8FB-19F8-4671-9DA0-BD9CDDFFE4F2}"/>
              </a:ext>
            </a:extLst>
          </p:cNvPr>
          <p:cNvSpPr>
            <a:spLocks noGrp="1"/>
          </p:cNvSpPr>
          <p:nvPr>
            <p:ph type="dt" sz="half" idx="10"/>
          </p:nvPr>
        </p:nvSpPr>
        <p:spPr>
          <a:xfrm>
            <a:off x="7456921" y="5883276"/>
            <a:ext cx="2743200" cy="365125"/>
          </a:xfrm>
        </p:spPr>
        <p:txBody>
          <a:bodyPr/>
          <a:lstStyle/>
          <a:p>
            <a:pPr defTabSz="457189"/>
            <a:fld id="{B9867A03-0D75-4281-ABBC-48F8F2265ADC}" type="datetime1">
              <a:rPr lang="en-US">
                <a:solidFill>
                  <a:prstClr val="white">
                    <a:tint val="75000"/>
                  </a:prstClr>
                </a:solidFill>
                <a:latin typeface="HelvLight"/>
              </a:rPr>
              <a:pPr defTabSz="457189"/>
              <a:t>9/14/2022</a:t>
            </a:fld>
            <a:endParaRPr lang="en-US">
              <a:solidFill>
                <a:prstClr val="white">
                  <a:tint val="75000"/>
                </a:prstClr>
              </a:solidFill>
              <a:latin typeface="HelvLight"/>
            </a:endParaRPr>
          </a:p>
        </p:txBody>
      </p:sp>
      <p:sp>
        <p:nvSpPr>
          <p:cNvPr id="5" name="Footer Placeholder 4">
            <a:extLst>
              <a:ext uri="{FF2B5EF4-FFF2-40B4-BE49-F238E27FC236}">
                <a16:creationId xmlns:a16="http://schemas.microsoft.com/office/drawing/2014/main" id="{BE2E452F-39C9-490B-920C-2E3F9B030888}"/>
              </a:ext>
            </a:extLst>
          </p:cNvPr>
          <p:cNvSpPr>
            <a:spLocks noGrp="1"/>
          </p:cNvSpPr>
          <p:nvPr>
            <p:ph type="ftr" sz="quarter" idx="11"/>
          </p:nvPr>
        </p:nvSpPr>
        <p:spPr>
          <a:xfrm>
            <a:off x="1141412" y="5883276"/>
            <a:ext cx="6239309" cy="365125"/>
          </a:xfrm>
        </p:spPr>
        <p:txBody>
          <a:bodyPr/>
          <a:lstStyle/>
          <a:p>
            <a:pPr defTabSz="457189"/>
            <a:r>
              <a:rPr lang="en-US" dirty="0">
                <a:solidFill>
                  <a:prstClr val="white">
                    <a:tint val="75000"/>
                  </a:prstClr>
                </a:solidFill>
                <a:latin typeface="HelvLight"/>
              </a:rPr>
              <a:t>Prof. C. R. Johnson</a:t>
            </a:r>
          </a:p>
        </p:txBody>
      </p:sp>
      <p:sp>
        <p:nvSpPr>
          <p:cNvPr id="6" name="Slide Number Placeholder 5">
            <a:extLst>
              <a:ext uri="{FF2B5EF4-FFF2-40B4-BE49-F238E27FC236}">
                <a16:creationId xmlns:a16="http://schemas.microsoft.com/office/drawing/2014/main" id="{2E25A74B-C5B5-4F25-A2FC-7294452AE995}"/>
              </a:ext>
            </a:extLst>
          </p:cNvPr>
          <p:cNvSpPr>
            <a:spLocks noGrp="1"/>
          </p:cNvSpPr>
          <p:nvPr>
            <p:ph type="sldNum" sz="quarter" idx="12"/>
          </p:nvPr>
        </p:nvSpPr>
        <p:spPr>
          <a:xfrm>
            <a:off x="10276322" y="5883275"/>
            <a:ext cx="771089" cy="365125"/>
          </a:xfrm>
        </p:spPr>
        <p:txBody>
          <a:bodyPr/>
          <a:lstStyle/>
          <a:p>
            <a:pPr defTabSz="457189"/>
            <a:fld id="{DFDF98CC-160E-494C-8C3C-8CDC5FA257DE}" type="slidenum">
              <a:rPr lang="en-US">
                <a:solidFill>
                  <a:prstClr val="white">
                    <a:tint val="75000"/>
                  </a:prstClr>
                </a:solidFill>
                <a:latin typeface="HelvLight"/>
              </a:rPr>
              <a:pPr defTabSz="457189"/>
              <a:t>40</a:t>
            </a:fld>
            <a:endParaRPr lang="en-US" dirty="0">
              <a:solidFill>
                <a:prstClr val="white">
                  <a:tint val="75000"/>
                </a:prstClr>
              </a:solidFill>
              <a:latin typeface="HelvLight"/>
            </a:endParaRPr>
          </a:p>
        </p:txBody>
      </p:sp>
    </p:spTree>
    <p:extLst>
      <p:ext uri="{BB962C8B-B14F-4D97-AF65-F5344CB8AC3E}">
        <p14:creationId xmlns:p14="http://schemas.microsoft.com/office/powerpoint/2010/main" val="3808416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6350-5CCB-4B4F-B5C1-B93D47390021}"/>
              </a:ext>
            </a:extLst>
          </p:cNvPr>
          <p:cNvSpPr>
            <a:spLocks noGrp="1"/>
          </p:cNvSpPr>
          <p:nvPr>
            <p:ph type="title"/>
          </p:nvPr>
        </p:nvSpPr>
        <p:spPr/>
        <p:txBody>
          <a:bodyPr>
            <a:normAutofit/>
          </a:bodyPr>
          <a:lstStyle/>
          <a:p>
            <a:pPr algn="ctr"/>
            <a:r>
              <a:rPr lang="en-US" sz="4400" dirty="0">
                <a:latin typeface="Bahnschrift SemiBold SemiConden" panose="020B0502040204020203" pitchFamily="34" charset="0"/>
              </a:rPr>
              <a:t>Lessons of Space Transition Theory</a:t>
            </a:r>
          </a:p>
        </p:txBody>
      </p:sp>
      <p:sp>
        <p:nvSpPr>
          <p:cNvPr id="3" name="Content Placeholder 2">
            <a:extLst>
              <a:ext uri="{FF2B5EF4-FFF2-40B4-BE49-F238E27FC236}">
                <a16:creationId xmlns:a16="http://schemas.microsoft.com/office/drawing/2014/main" id="{602BFD54-0A7F-41F9-8002-6DCCEBCC8BF8}"/>
              </a:ext>
            </a:extLst>
          </p:cNvPr>
          <p:cNvSpPr>
            <a:spLocks noGrp="1"/>
          </p:cNvSpPr>
          <p:nvPr>
            <p:ph idx="1"/>
          </p:nvPr>
        </p:nvSpPr>
        <p:spPr/>
        <p:txBody>
          <a:bodyPr>
            <a:normAutofit fontScale="92500" lnSpcReduction="20000"/>
          </a:bodyPr>
          <a:lstStyle/>
          <a:p>
            <a:r>
              <a:rPr lang="en-US" dirty="0"/>
              <a:t>A person’s behavior offline may be different than their behavior online. A person’s nature is revealed in the absence of consequence.</a:t>
            </a:r>
          </a:p>
          <a:p>
            <a:endParaRPr lang="en-US" dirty="0"/>
          </a:p>
          <a:p>
            <a:r>
              <a:rPr lang="en-US" sz="2200" dirty="0"/>
              <a:t>In your environment, maintaining accountability is critical.</a:t>
            </a:r>
          </a:p>
          <a:p>
            <a:endParaRPr lang="en-US" sz="2200" dirty="0"/>
          </a:p>
          <a:p>
            <a:r>
              <a:rPr lang="en-US" sz="2200" dirty="0"/>
              <a:t>It does appear to be possible to perform behavior attribution via </a:t>
            </a:r>
            <a:r>
              <a:rPr lang="en-US" sz="2200" dirty="0" err="1"/>
              <a:t>stylometry</a:t>
            </a:r>
            <a:r>
              <a:rPr lang="en-US" sz="2200" dirty="0"/>
              <a:t> and behavioral analytics (See </a:t>
            </a:r>
            <a:r>
              <a:rPr lang="en-US" sz="2200" dirty="0" err="1"/>
              <a:t>Kotikalapudi</a:t>
            </a:r>
            <a:r>
              <a:rPr lang="en-US" sz="2200" dirty="0"/>
              <a:t>, et al. 2012, Carpenter, et al. 2016) – which may in the future be used to improve intrusion detection through identifying user intent.</a:t>
            </a:r>
          </a:p>
        </p:txBody>
      </p:sp>
      <p:sp>
        <p:nvSpPr>
          <p:cNvPr id="4" name="Date Placeholder 3">
            <a:extLst>
              <a:ext uri="{FF2B5EF4-FFF2-40B4-BE49-F238E27FC236}">
                <a16:creationId xmlns:a16="http://schemas.microsoft.com/office/drawing/2014/main" id="{2284C48B-22F6-4A8A-B991-0B2226D78F5C}"/>
              </a:ext>
            </a:extLst>
          </p:cNvPr>
          <p:cNvSpPr>
            <a:spLocks noGrp="1"/>
          </p:cNvSpPr>
          <p:nvPr>
            <p:ph type="dt" sz="half" idx="10"/>
          </p:nvPr>
        </p:nvSpPr>
        <p:spPr>
          <a:xfrm>
            <a:off x="7456921" y="5883276"/>
            <a:ext cx="2743200" cy="365125"/>
          </a:xfrm>
        </p:spPr>
        <p:txBody>
          <a:bodyPr/>
          <a:lstStyle/>
          <a:p>
            <a:pPr defTabSz="457189"/>
            <a:fld id="{B9867A03-0D75-4281-ABBC-48F8F2265ADC}" type="datetime1">
              <a:rPr lang="en-US">
                <a:solidFill>
                  <a:prstClr val="white">
                    <a:tint val="75000"/>
                  </a:prstClr>
                </a:solidFill>
                <a:latin typeface="HelvLight"/>
              </a:rPr>
              <a:pPr defTabSz="457189"/>
              <a:t>9/14/2022</a:t>
            </a:fld>
            <a:endParaRPr lang="en-US">
              <a:solidFill>
                <a:prstClr val="white">
                  <a:tint val="75000"/>
                </a:prstClr>
              </a:solidFill>
              <a:latin typeface="HelvLight"/>
            </a:endParaRPr>
          </a:p>
        </p:txBody>
      </p:sp>
      <p:sp>
        <p:nvSpPr>
          <p:cNvPr id="5" name="Footer Placeholder 4">
            <a:extLst>
              <a:ext uri="{FF2B5EF4-FFF2-40B4-BE49-F238E27FC236}">
                <a16:creationId xmlns:a16="http://schemas.microsoft.com/office/drawing/2014/main" id="{3E97CDA1-78EA-40F0-A1E8-AE68244FCB23}"/>
              </a:ext>
            </a:extLst>
          </p:cNvPr>
          <p:cNvSpPr>
            <a:spLocks noGrp="1"/>
          </p:cNvSpPr>
          <p:nvPr>
            <p:ph type="ftr" sz="quarter" idx="11"/>
          </p:nvPr>
        </p:nvSpPr>
        <p:spPr>
          <a:xfrm>
            <a:off x="1141412" y="5883276"/>
            <a:ext cx="6239309" cy="365125"/>
          </a:xfrm>
        </p:spPr>
        <p:txBody>
          <a:bodyPr/>
          <a:lstStyle/>
          <a:p>
            <a:pPr defTabSz="457189"/>
            <a:r>
              <a:rPr lang="en-US" dirty="0">
                <a:solidFill>
                  <a:prstClr val="white">
                    <a:tint val="75000"/>
                  </a:prstClr>
                </a:solidFill>
                <a:latin typeface="HelvLight"/>
              </a:rPr>
              <a:t>Prof. C. R. Johnson</a:t>
            </a:r>
          </a:p>
        </p:txBody>
      </p:sp>
      <p:sp>
        <p:nvSpPr>
          <p:cNvPr id="6" name="Slide Number Placeholder 5">
            <a:extLst>
              <a:ext uri="{FF2B5EF4-FFF2-40B4-BE49-F238E27FC236}">
                <a16:creationId xmlns:a16="http://schemas.microsoft.com/office/drawing/2014/main" id="{82434A6B-6E13-4074-BC8C-F3C769BFA6AA}"/>
              </a:ext>
            </a:extLst>
          </p:cNvPr>
          <p:cNvSpPr>
            <a:spLocks noGrp="1"/>
          </p:cNvSpPr>
          <p:nvPr>
            <p:ph type="sldNum" sz="quarter" idx="12"/>
          </p:nvPr>
        </p:nvSpPr>
        <p:spPr>
          <a:xfrm>
            <a:off x="10276322" y="5883275"/>
            <a:ext cx="771089" cy="365125"/>
          </a:xfrm>
        </p:spPr>
        <p:txBody>
          <a:bodyPr/>
          <a:lstStyle/>
          <a:p>
            <a:pPr defTabSz="457189"/>
            <a:fld id="{DFDF98CC-160E-494C-8C3C-8CDC5FA257DE}" type="slidenum">
              <a:rPr lang="en-US">
                <a:solidFill>
                  <a:prstClr val="white">
                    <a:tint val="75000"/>
                  </a:prstClr>
                </a:solidFill>
                <a:latin typeface="HelvLight"/>
              </a:rPr>
              <a:pPr defTabSz="457189"/>
              <a:t>41</a:t>
            </a:fld>
            <a:endParaRPr lang="en-US" dirty="0">
              <a:solidFill>
                <a:prstClr val="white">
                  <a:tint val="75000"/>
                </a:prstClr>
              </a:solidFill>
              <a:latin typeface="HelvLight"/>
            </a:endParaRPr>
          </a:p>
        </p:txBody>
      </p:sp>
    </p:spTree>
    <p:extLst>
      <p:ext uri="{BB962C8B-B14F-4D97-AF65-F5344CB8AC3E}">
        <p14:creationId xmlns:p14="http://schemas.microsoft.com/office/powerpoint/2010/main" val="2202306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BC9C-EBFF-4DB1-957D-9A2D2F1E56DC}"/>
              </a:ext>
            </a:extLst>
          </p:cNvPr>
          <p:cNvSpPr>
            <a:spLocks noGrp="1"/>
          </p:cNvSpPr>
          <p:nvPr>
            <p:ph type="title"/>
          </p:nvPr>
        </p:nvSpPr>
        <p:spPr/>
        <p:txBody>
          <a:bodyPr/>
          <a:lstStyle/>
          <a:p>
            <a:r>
              <a:rPr lang="en-US" dirty="0"/>
              <a:t>Online IRL</a:t>
            </a:r>
          </a:p>
        </p:txBody>
      </p:sp>
      <p:pic>
        <p:nvPicPr>
          <p:cNvPr id="7" name="Content Placeholder 6">
            <a:extLst>
              <a:ext uri="{FF2B5EF4-FFF2-40B4-BE49-F238E27FC236}">
                <a16:creationId xmlns:a16="http://schemas.microsoft.com/office/drawing/2014/main" id="{7B532D7C-04E9-44B2-8879-C2A30EE4E79C}"/>
              </a:ext>
            </a:extLst>
          </p:cNvPr>
          <p:cNvPicPr>
            <a:picLocks noGrp="1" noChangeAspect="1"/>
          </p:cNvPicPr>
          <p:nvPr>
            <p:ph idx="1"/>
          </p:nvPr>
        </p:nvPicPr>
        <p:blipFill>
          <a:blip r:embed="rId2"/>
          <a:stretch>
            <a:fillRect/>
          </a:stretch>
        </p:blipFill>
        <p:spPr>
          <a:xfrm>
            <a:off x="1545031" y="1719743"/>
            <a:ext cx="9098761" cy="4088235"/>
          </a:xfrm>
          <a:prstGeom prst="rect">
            <a:avLst/>
          </a:prstGeom>
        </p:spPr>
      </p:pic>
      <p:sp>
        <p:nvSpPr>
          <p:cNvPr id="4" name="Date Placeholder 3">
            <a:extLst>
              <a:ext uri="{FF2B5EF4-FFF2-40B4-BE49-F238E27FC236}">
                <a16:creationId xmlns:a16="http://schemas.microsoft.com/office/drawing/2014/main" id="{FEF77E49-7F11-4380-9981-DF9171DC351F}"/>
              </a:ext>
            </a:extLst>
          </p:cNvPr>
          <p:cNvSpPr>
            <a:spLocks noGrp="1"/>
          </p:cNvSpPr>
          <p:nvPr>
            <p:ph type="dt" sz="half" idx="10"/>
          </p:nvPr>
        </p:nvSpPr>
        <p:spPr/>
        <p:txBody>
          <a:bodyPr/>
          <a:lstStyle/>
          <a:p>
            <a:fld id="{B9867A03-0D75-4281-ABBC-48F8F2265ADC}" type="datetime1">
              <a:rPr lang="en-US" smtClean="0"/>
              <a:t>9/14/2022</a:t>
            </a:fld>
            <a:endParaRPr lang="en-US"/>
          </a:p>
        </p:txBody>
      </p:sp>
      <p:sp>
        <p:nvSpPr>
          <p:cNvPr id="5" name="Footer Placeholder 4">
            <a:extLst>
              <a:ext uri="{FF2B5EF4-FFF2-40B4-BE49-F238E27FC236}">
                <a16:creationId xmlns:a16="http://schemas.microsoft.com/office/drawing/2014/main" id="{1E8219B2-24B3-47A3-A457-9623BF140EA0}"/>
              </a:ext>
            </a:extLst>
          </p:cNvPr>
          <p:cNvSpPr>
            <a:spLocks noGrp="1"/>
          </p:cNvSpPr>
          <p:nvPr>
            <p:ph type="ftr" sz="quarter" idx="11"/>
          </p:nvPr>
        </p:nvSpPr>
        <p:spPr/>
        <p:txBody>
          <a:bodyPr/>
          <a:lstStyle/>
          <a:p>
            <a:pPr defTabSz="914400">
              <a:spcAft>
                <a:spcPts val="600"/>
              </a:spcAft>
            </a:pPr>
            <a:r>
              <a:rPr lang="en-US" dirty="0">
                <a:solidFill>
                  <a:srgbClr val="FFFFFF"/>
                </a:solidFill>
              </a:rPr>
              <a:t>CIS 303 – Prof. C. R. Johnson</a:t>
            </a:r>
          </a:p>
        </p:txBody>
      </p:sp>
      <p:sp>
        <p:nvSpPr>
          <p:cNvPr id="6" name="Slide Number Placeholder 5">
            <a:extLst>
              <a:ext uri="{FF2B5EF4-FFF2-40B4-BE49-F238E27FC236}">
                <a16:creationId xmlns:a16="http://schemas.microsoft.com/office/drawing/2014/main" id="{6B32E7C9-F1FB-4F68-8402-EDF601EF1BF2}"/>
              </a:ext>
            </a:extLst>
          </p:cNvPr>
          <p:cNvSpPr>
            <a:spLocks noGrp="1"/>
          </p:cNvSpPr>
          <p:nvPr>
            <p:ph type="sldNum" sz="quarter" idx="12"/>
          </p:nvPr>
        </p:nvSpPr>
        <p:spPr/>
        <p:txBody>
          <a:bodyPr/>
          <a:lstStyle/>
          <a:p>
            <a:fld id="{DFDF98CC-160E-494C-8C3C-8CDC5FA257DE}" type="slidenum">
              <a:rPr lang="en-US" smtClean="0"/>
              <a:t>5</a:t>
            </a:fld>
            <a:endParaRPr lang="en-US"/>
          </a:p>
        </p:txBody>
      </p:sp>
    </p:spTree>
    <p:extLst>
      <p:ext uri="{BB962C8B-B14F-4D97-AF65-F5344CB8AC3E}">
        <p14:creationId xmlns:p14="http://schemas.microsoft.com/office/powerpoint/2010/main" val="4167240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EEF29-DE38-4779-8117-CC1C37C369B0}"/>
              </a:ext>
            </a:extLst>
          </p:cNvPr>
          <p:cNvSpPr>
            <a:spLocks noGrp="1"/>
          </p:cNvSpPr>
          <p:nvPr>
            <p:ph type="title"/>
          </p:nvPr>
        </p:nvSpPr>
        <p:spPr/>
        <p:txBody>
          <a:bodyPr>
            <a:normAutofit/>
          </a:bodyPr>
          <a:lstStyle/>
          <a:p>
            <a:r>
              <a:rPr lang="en-US" b="1" dirty="0">
                <a:ln w="12700" cmpd="sng">
                  <a:solidFill>
                    <a:schemeClr val="accent4"/>
                  </a:solidFill>
                  <a:prstDash val="solid"/>
                </a:ln>
              </a:rPr>
              <a:t>The only secure computer…</a:t>
            </a:r>
          </a:p>
        </p:txBody>
      </p:sp>
      <p:sp>
        <p:nvSpPr>
          <p:cNvPr id="3" name="Content Placeholder 2">
            <a:extLst>
              <a:ext uri="{FF2B5EF4-FFF2-40B4-BE49-F238E27FC236}">
                <a16:creationId xmlns:a16="http://schemas.microsoft.com/office/drawing/2014/main" id="{25AA112B-890F-4C69-880E-1FFC518ECD83}"/>
              </a:ext>
            </a:extLst>
          </p:cNvPr>
          <p:cNvSpPr>
            <a:spLocks noGrp="1"/>
          </p:cNvSpPr>
          <p:nvPr>
            <p:ph idx="1"/>
          </p:nvPr>
        </p:nvSpPr>
        <p:spPr/>
        <p:txBody>
          <a:bodyPr>
            <a:normAutofit fontScale="92500" lnSpcReduction="10000"/>
          </a:bodyPr>
          <a:lstStyle/>
          <a:p>
            <a:pPr marL="0" indent="0">
              <a:buNone/>
            </a:pPr>
            <a:r>
              <a:rPr lang="en-US" sz="3600" dirty="0"/>
              <a:t>“The only truly secure system is one that is powered off, cast in a block of concrete and sealed in a lead-lined room with armed guards - and even then I have my doubts.”</a:t>
            </a:r>
          </a:p>
          <a:p>
            <a:pPr marL="324485" lvl="1" indent="0">
              <a:buNone/>
            </a:pPr>
            <a:endParaRPr lang="en-US" dirty="0"/>
          </a:p>
          <a:p>
            <a:pPr marL="324485" lvl="1" indent="0">
              <a:buNone/>
            </a:pPr>
            <a:r>
              <a:rPr lang="en-US" dirty="0"/>
              <a:t>"Computer Recreations: Of Worms, Viruses and Core War" by A. K. Dewdney in Scientific American, March 1989, pp 110.</a:t>
            </a:r>
          </a:p>
        </p:txBody>
      </p:sp>
      <p:sp>
        <p:nvSpPr>
          <p:cNvPr id="6" name="Footer Placeholder 4">
            <a:extLst>
              <a:ext uri="{FF2B5EF4-FFF2-40B4-BE49-F238E27FC236}">
                <a16:creationId xmlns:a16="http://schemas.microsoft.com/office/drawing/2014/main" id="{1483CA38-473A-422C-912C-D2C122A94C1D}"/>
              </a:ext>
            </a:extLst>
          </p:cNvPr>
          <p:cNvSpPr>
            <a:spLocks noGrp="1"/>
          </p:cNvSpPr>
          <p:nvPr>
            <p:ph type="ftr" sz="quarter" idx="11"/>
          </p:nvPr>
        </p:nvSpPr>
        <p:spPr>
          <a:xfrm>
            <a:off x="622548" y="6356350"/>
            <a:ext cx="6059605"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7" name="Date Placeholder 3">
            <a:extLst>
              <a:ext uri="{FF2B5EF4-FFF2-40B4-BE49-F238E27FC236}">
                <a16:creationId xmlns:a16="http://schemas.microsoft.com/office/drawing/2014/main" id="{31722F91-E8C2-443D-8B35-9EAD98EB308E}"/>
              </a:ext>
            </a:extLst>
          </p:cNvPr>
          <p:cNvSpPr>
            <a:spLocks noGrp="1"/>
          </p:cNvSpPr>
          <p:nvPr>
            <p:ph type="dt" sz="half" idx="10"/>
          </p:nvPr>
        </p:nvSpPr>
        <p:spPr>
          <a:xfrm>
            <a:off x="7772400" y="6356350"/>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9/14/2022</a:t>
            </a:fld>
            <a:endParaRPr lang="en-US" sz="1200">
              <a:solidFill>
                <a:srgbClr val="FFFFFF"/>
              </a:solidFill>
            </a:endParaRPr>
          </a:p>
        </p:txBody>
      </p:sp>
      <p:sp>
        <p:nvSpPr>
          <p:cNvPr id="8" name="Slide Number Placeholder 5">
            <a:extLst>
              <a:ext uri="{FF2B5EF4-FFF2-40B4-BE49-F238E27FC236}">
                <a16:creationId xmlns:a16="http://schemas.microsoft.com/office/drawing/2014/main" id="{50E9058A-3ACE-4FDA-B8C4-F7023C34A314}"/>
              </a:ext>
            </a:extLst>
          </p:cNvPr>
          <p:cNvSpPr>
            <a:spLocks noGrp="1"/>
          </p:cNvSpPr>
          <p:nvPr>
            <p:ph type="sldNum" sz="quarter" idx="12"/>
          </p:nvPr>
        </p:nvSpPr>
        <p:spPr>
          <a:xfrm>
            <a:off x="10691446" y="6356350"/>
            <a:ext cx="662354"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6</a:t>
            </a:fld>
            <a:endParaRPr lang="en-US" sz="1200">
              <a:solidFill>
                <a:srgbClr val="FFFFFF"/>
              </a:solidFill>
            </a:endParaRPr>
          </a:p>
        </p:txBody>
      </p:sp>
    </p:spTree>
    <p:extLst>
      <p:ext uri="{BB962C8B-B14F-4D97-AF65-F5344CB8AC3E}">
        <p14:creationId xmlns:p14="http://schemas.microsoft.com/office/powerpoint/2010/main" val="760246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4C6F688-AE15-3E65-7859-51038933ACC8}"/>
              </a:ext>
            </a:extLst>
          </p:cNvPr>
          <p:cNvSpPr>
            <a:spLocks noGrp="1"/>
          </p:cNvSpPr>
          <p:nvPr>
            <p:ph type="dt" sz="half" idx="10"/>
          </p:nvPr>
        </p:nvSpPr>
        <p:spPr/>
        <p:txBody>
          <a:bodyPr/>
          <a:lstStyle/>
          <a:p>
            <a:fld id="{B9867A03-0D75-4281-ABBC-48F8F2265ADC}" type="datetime1">
              <a:rPr lang="en-US" smtClean="0"/>
              <a:t>9/14/2022</a:t>
            </a:fld>
            <a:endParaRPr lang="en-US"/>
          </a:p>
        </p:txBody>
      </p:sp>
      <p:sp>
        <p:nvSpPr>
          <p:cNvPr id="6" name="Slide Number Placeholder 5">
            <a:extLst>
              <a:ext uri="{FF2B5EF4-FFF2-40B4-BE49-F238E27FC236}">
                <a16:creationId xmlns:a16="http://schemas.microsoft.com/office/drawing/2014/main" id="{1F4E2133-CC03-97E9-3D1B-A659EFF04186}"/>
              </a:ext>
            </a:extLst>
          </p:cNvPr>
          <p:cNvSpPr>
            <a:spLocks noGrp="1"/>
          </p:cNvSpPr>
          <p:nvPr>
            <p:ph type="sldNum" sz="quarter" idx="12"/>
          </p:nvPr>
        </p:nvSpPr>
        <p:spPr/>
        <p:txBody>
          <a:bodyPr/>
          <a:lstStyle/>
          <a:p>
            <a:fld id="{DFDF98CC-160E-494C-8C3C-8CDC5FA257DE}" type="slidenum">
              <a:rPr lang="en-US" smtClean="0"/>
              <a:t>7</a:t>
            </a:fld>
            <a:endParaRPr lang="en-US"/>
          </a:p>
        </p:txBody>
      </p:sp>
      <p:pic>
        <p:nvPicPr>
          <p:cNvPr id="1026" name="Picture 2">
            <a:extLst>
              <a:ext uri="{FF2B5EF4-FFF2-40B4-BE49-F238E27FC236}">
                <a16:creationId xmlns:a16="http://schemas.microsoft.com/office/drawing/2014/main" id="{D2D8AB0E-A3DA-EACA-1312-F74F5B47DA9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558413" y="0"/>
            <a:ext cx="9075174" cy="685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09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A819-03D1-4699-8835-833D330F7CE6}"/>
              </a:ext>
            </a:extLst>
          </p:cNvPr>
          <p:cNvSpPr>
            <a:spLocks noGrp="1"/>
          </p:cNvSpPr>
          <p:nvPr>
            <p:ph type="title"/>
          </p:nvPr>
        </p:nvSpPr>
        <p:spPr>
          <a:xfrm>
            <a:off x="1141413" y="618518"/>
            <a:ext cx="9905998" cy="1478570"/>
          </a:xfrm>
        </p:spPr>
        <p:txBody>
          <a:bodyPr>
            <a:normAutofit/>
          </a:bodyPr>
          <a:lstStyle/>
          <a:p>
            <a:r>
              <a:rPr lang="en-US"/>
              <a:t>Digital Sociology</a:t>
            </a:r>
            <a:endParaRPr lang="en-US" dirty="0"/>
          </a:p>
        </p:txBody>
      </p:sp>
      <p:pic>
        <p:nvPicPr>
          <p:cNvPr id="7" name="Picture 6" descr="A close up of a map&#10;&#10;Description automatically generated">
            <a:extLst>
              <a:ext uri="{FF2B5EF4-FFF2-40B4-BE49-F238E27FC236}">
                <a16:creationId xmlns:a16="http://schemas.microsoft.com/office/drawing/2014/main" id="{9973CAD6-4D39-492F-85D4-D681F5530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1" y="2371357"/>
            <a:ext cx="4689234" cy="330590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8D319F39-A158-4F1F-AC39-B792B85ACBC8}"/>
              </a:ext>
            </a:extLst>
          </p:cNvPr>
          <p:cNvSpPr>
            <a:spLocks noGrp="1"/>
          </p:cNvSpPr>
          <p:nvPr>
            <p:ph idx="1"/>
          </p:nvPr>
        </p:nvSpPr>
        <p:spPr>
          <a:xfrm>
            <a:off x="6336727" y="2249487"/>
            <a:ext cx="4710683" cy="3541714"/>
          </a:xfrm>
        </p:spPr>
        <p:txBody>
          <a:bodyPr>
            <a:normAutofit lnSpcReduction="10000"/>
          </a:bodyPr>
          <a:lstStyle/>
          <a:p>
            <a:pPr>
              <a:lnSpc>
                <a:spcPct val="110000"/>
              </a:lnSpc>
            </a:pPr>
            <a:r>
              <a:rPr lang="en-US" sz="1800" dirty="0"/>
              <a:t>Social issues with the Internet. </a:t>
            </a:r>
          </a:p>
          <a:p>
            <a:pPr lvl="1">
              <a:lnSpc>
                <a:spcPct val="110000"/>
              </a:lnSpc>
            </a:pPr>
            <a:r>
              <a:rPr lang="en-US" sz="1800" dirty="0"/>
              <a:t>Inequality</a:t>
            </a:r>
          </a:p>
          <a:p>
            <a:pPr lvl="1">
              <a:lnSpc>
                <a:spcPct val="110000"/>
              </a:lnSpc>
            </a:pPr>
            <a:r>
              <a:rPr lang="en-US" sz="1800" dirty="0"/>
              <a:t>Change of public and social capital</a:t>
            </a:r>
          </a:p>
          <a:p>
            <a:pPr lvl="1">
              <a:lnSpc>
                <a:spcPct val="110000"/>
              </a:lnSpc>
            </a:pPr>
            <a:r>
              <a:rPr lang="en-US" sz="1800" dirty="0"/>
              <a:t>Venue change of deliberative democracy</a:t>
            </a:r>
          </a:p>
          <a:p>
            <a:pPr lvl="1">
              <a:lnSpc>
                <a:spcPct val="110000"/>
              </a:lnSpc>
            </a:pPr>
            <a:r>
              <a:rPr lang="en-US" sz="1800" dirty="0"/>
              <a:t>Court of public opinion</a:t>
            </a:r>
          </a:p>
          <a:p>
            <a:pPr lvl="1">
              <a:lnSpc>
                <a:spcPct val="110000"/>
              </a:lnSpc>
            </a:pPr>
            <a:r>
              <a:rPr lang="en-US" sz="1800" dirty="0"/>
              <a:t>Identity, culture</a:t>
            </a:r>
          </a:p>
          <a:p>
            <a:pPr lvl="1">
              <a:lnSpc>
                <a:spcPct val="110000"/>
              </a:lnSpc>
            </a:pPr>
            <a:r>
              <a:rPr lang="en-US" sz="1800" dirty="0"/>
              <a:t>Social/mood disorders both as a result and its impact on the above.</a:t>
            </a:r>
          </a:p>
          <a:p>
            <a:pPr lvl="1">
              <a:lnSpc>
                <a:spcPct val="110000"/>
              </a:lnSpc>
            </a:pPr>
            <a:r>
              <a:rPr lang="en-US" sz="1800" dirty="0"/>
              <a:t>Social order / dehumanization</a:t>
            </a:r>
          </a:p>
          <a:p>
            <a:pPr lvl="1">
              <a:lnSpc>
                <a:spcPct val="110000"/>
              </a:lnSpc>
            </a:pPr>
            <a:endParaRPr lang="en-US" sz="1500" dirty="0"/>
          </a:p>
        </p:txBody>
      </p:sp>
      <p:sp>
        <p:nvSpPr>
          <p:cNvPr id="54" name="Date Placeholder 3">
            <a:extLst>
              <a:ext uri="{FF2B5EF4-FFF2-40B4-BE49-F238E27FC236}">
                <a16:creationId xmlns:a16="http://schemas.microsoft.com/office/drawing/2014/main" id="{C57F5B35-B74B-42FC-8898-008E396DB665}"/>
              </a:ext>
            </a:extLst>
          </p:cNvPr>
          <p:cNvSpPr>
            <a:spLocks noGrp="1"/>
          </p:cNvSpPr>
          <p:nvPr>
            <p:ph type="dt" sz="half" idx="10"/>
          </p:nvPr>
        </p:nvSpPr>
        <p:spPr>
          <a:xfrm>
            <a:off x="7456921" y="5883276"/>
            <a:ext cx="2743200" cy="365125"/>
          </a:xfrm>
        </p:spPr>
        <p:txBody>
          <a:bodyPr/>
          <a:lstStyle/>
          <a:p>
            <a:fld id="{B9867A03-0D75-4281-ABBC-48F8F2265ADC}" type="datetime1">
              <a:rPr lang="en-US" smtClean="0"/>
              <a:t>9/14/2022</a:t>
            </a:fld>
            <a:endParaRPr lang="en-US"/>
          </a:p>
        </p:txBody>
      </p:sp>
      <p:sp>
        <p:nvSpPr>
          <p:cNvPr id="56" name="Footer Placeholder 4">
            <a:extLst>
              <a:ext uri="{FF2B5EF4-FFF2-40B4-BE49-F238E27FC236}">
                <a16:creationId xmlns:a16="http://schemas.microsoft.com/office/drawing/2014/main" id="{14FEE67B-99BA-4E45-8EE7-E9CE1121FC8E}"/>
              </a:ext>
            </a:extLst>
          </p:cNvPr>
          <p:cNvSpPr>
            <a:spLocks noGrp="1"/>
          </p:cNvSpPr>
          <p:nvPr>
            <p:ph type="ftr" sz="quarter" idx="11"/>
          </p:nvPr>
        </p:nvSpPr>
        <p:spPr>
          <a:xfrm>
            <a:off x="1141411" y="5883275"/>
            <a:ext cx="6239309" cy="365125"/>
          </a:xfrm>
        </p:spPr>
        <p:txBody>
          <a:bodyPr/>
          <a:lstStyle/>
          <a:p>
            <a:pPr>
              <a:spcAft>
                <a:spcPts val="600"/>
              </a:spcAft>
            </a:pPr>
            <a:r>
              <a:rPr lang="en-US" dirty="0"/>
              <a:t>CIS 303 – Prof. C. R. Johnson</a:t>
            </a:r>
          </a:p>
        </p:txBody>
      </p:sp>
      <p:sp>
        <p:nvSpPr>
          <p:cNvPr id="58" name="Slide Number Placeholder 5">
            <a:extLst>
              <a:ext uri="{FF2B5EF4-FFF2-40B4-BE49-F238E27FC236}">
                <a16:creationId xmlns:a16="http://schemas.microsoft.com/office/drawing/2014/main" id="{D9771D39-4930-4DC8-8DB1-C24244818B79}"/>
              </a:ext>
            </a:extLst>
          </p:cNvPr>
          <p:cNvSpPr>
            <a:spLocks noGrp="1"/>
          </p:cNvSpPr>
          <p:nvPr>
            <p:ph type="sldNum" sz="quarter" idx="12"/>
          </p:nvPr>
        </p:nvSpPr>
        <p:spPr>
          <a:xfrm>
            <a:off x="10276321" y="5883274"/>
            <a:ext cx="771089" cy="365125"/>
          </a:xfrm>
        </p:spPr>
        <p:txBody>
          <a:bodyPr/>
          <a:lstStyle/>
          <a:p>
            <a:fld id="{DFDF98CC-160E-494C-8C3C-8CDC5FA257DE}" type="slidenum">
              <a:rPr lang="en-US" smtClean="0"/>
              <a:t>8</a:t>
            </a:fld>
            <a:endParaRPr lang="en-US"/>
          </a:p>
        </p:txBody>
      </p:sp>
    </p:spTree>
    <p:extLst>
      <p:ext uri="{BB962C8B-B14F-4D97-AF65-F5344CB8AC3E}">
        <p14:creationId xmlns:p14="http://schemas.microsoft.com/office/powerpoint/2010/main" val="1974909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3294-6965-40E7-B36B-D52A71FA0DF3}"/>
              </a:ext>
            </a:extLst>
          </p:cNvPr>
          <p:cNvSpPr>
            <a:spLocks noGrp="1"/>
          </p:cNvSpPr>
          <p:nvPr>
            <p:ph type="title"/>
          </p:nvPr>
        </p:nvSpPr>
        <p:spPr/>
        <p:txBody>
          <a:bodyPr/>
          <a:lstStyle/>
          <a:p>
            <a:r>
              <a:rPr lang="en-US" dirty="0"/>
              <a:t>Info Sec Ethics</a:t>
            </a:r>
          </a:p>
        </p:txBody>
      </p:sp>
      <p:sp>
        <p:nvSpPr>
          <p:cNvPr id="3" name="Content Placeholder 2">
            <a:extLst>
              <a:ext uri="{FF2B5EF4-FFF2-40B4-BE49-F238E27FC236}">
                <a16:creationId xmlns:a16="http://schemas.microsoft.com/office/drawing/2014/main" id="{2712840D-8C8A-437F-9D66-76E46F6B5726}"/>
              </a:ext>
            </a:extLst>
          </p:cNvPr>
          <p:cNvSpPr>
            <a:spLocks noGrp="1"/>
          </p:cNvSpPr>
          <p:nvPr>
            <p:ph idx="1"/>
          </p:nvPr>
        </p:nvSpPr>
        <p:spPr/>
        <p:txBody>
          <a:bodyPr>
            <a:normAutofit/>
          </a:bodyPr>
          <a:lstStyle/>
          <a:p>
            <a:r>
              <a:rPr lang="en-US" sz="2000" dirty="0"/>
              <a:t>A business has an obligation to customers, employees, and shareholders (in whatever order.) Employees have an obligation to the business. Info Sec employees have an obligation to the public and the profession.</a:t>
            </a:r>
          </a:p>
          <a:p>
            <a:r>
              <a:rPr lang="en-US" sz="2000" dirty="0"/>
              <a:t>A failure to abide by ethical standards is not just a mistake – it is a professional failure. </a:t>
            </a:r>
          </a:p>
        </p:txBody>
      </p:sp>
      <p:sp>
        <p:nvSpPr>
          <p:cNvPr id="4" name="Footer Placeholder 4">
            <a:extLst>
              <a:ext uri="{FF2B5EF4-FFF2-40B4-BE49-F238E27FC236}">
                <a16:creationId xmlns:a16="http://schemas.microsoft.com/office/drawing/2014/main" id="{F54D1613-6A95-4A25-99A4-AE51615AE9BD}"/>
              </a:ext>
            </a:extLst>
          </p:cNvPr>
          <p:cNvSpPr>
            <a:spLocks noGrp="1"/>
          </p:cNvSpPr>
          <p:nvPr>
            <p:ph type="ftr" sz="quarter" idx="11"/>
          </p:nvPr>
        </p:nvSpPr>
        <p:spPr>
          <a:xfrm>
            <a:off x="622548" y="6356350"/>
            <a:ext cx="6059605" cy="365125"/>
          </a:xfrm>
        </p:spPr>
        <p:txBody>
          <a:bodyPr vert="horz" lIns="91440" tIns="45720" rIns="91440" bIns="45720" rtlCol="0" anchor="ctr">
            <a:normAutofit/>
          </a:bodyPr>
          <a:lstStyle/>
          <a:p>
            <a:pPr defTabSz="914400">
              <a:spcAft>
                <a:spcPts val="600"/>
              </a:spcAft>
            </a:pPr>
            <a:r>
              <a:rPr lang="en-US" sz="1200" dirty="0">
                <a:solidFill>
                  <a:srgbClr val="FFFFFF"/>
                </a:solidFill>
              </a:rPr>
              <a:t>CIS 303 – Prof. C. R. Johnson</a:t>
            </a:r>
          </a:p>
        </p:txBody>
      </p:sp>
      <p:sp>
        <p:nvSpPr>
          <p:cNvPr id="5" name="Date Placeholder 3">
            <a:extLst>
              <a:ext uri="{FF2B5EF4-FFF2-40B4-BE49-F238E27FC236}">
                <a16:creationId xmlns:a16="http://schemas.microsoft.com/office/drawing/2014/main" id="{0487A4C8-7069-44A1-8222-3D546B38A379}"/>
              </a:ext>
            </a:extLst>
          </p:cNvPr>
          <p:cNvSpPr>
            <a:spLocks noGrp="1"/>
          </p:cNvSpPr>
          <p:nvPr>
            <p:ph type="dt" sz="half" idx="10"/>
          </p:nvPr>
        </p:nvSpPr>
        <p:spPr>
          <a:xfrm>
            <a:off x="7772400" y="6356350"/>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9/14/2022</a:t>
            </a:fld>
            <a:endParaRPr lang="en-US" sz="1200">
              <a:solidFill>
                <a:srgbClr val="FFFFFF"/>
              </a:solidFill>
            </a:endParaRPr>
          </a:p>
        </p:txBody>
      </p:sp>
      <p:sp>
        <p:nvSpPr>
          <p:cNvPr id="6" name="Slide Number Placeholder 5">
            <a:extLst>
              <a:ext uri="{FF2B5EF4-FFF2-40B4-BE49-F238E27FC236}">
                <a16:creationId xmlns:a16="http://schemas.microsoft.com/office/drawing/2014/main" id="{F62C71A5-2B19-4456-ACAD-7A17625B54B8}"/>
              </a:ext>
            </a:extLst>
          </p:cNvPr>
          <p:cNvSpPr>
            <a:spLocks noGrp="1"/>
          </p:cNvSpPr>
          <p:nvPr>
            <p:ph type="sldNum" sz="quarter" idx="12"/>
          </p:nvPr>
        </p:nvSpPr>
        <p:spPr>
          <a:xfrm>
            <a:off x="10691446" y="6356350"/>
            <a:ext cx="662354"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9</a:t>
            </a:fld>
            <a:endParaRPr lang="en-US" sz="1200">
              <a:solidFill>
                <a:srgbClr val="FFFFFF"/>
              </a:solidFill>
            </a:endParaRPr>
          </a:p>
        </p:txBody>
      </p:sp>
    </p:spTree>
    <p:extLst>
      <p:ext uri="{BB962C8B-B14F-4D97-AF65-F5344CB8AC3E}">
        <p14:creationId xmlns:p14="http://schemas.microsoft.com/office/powerpoint/2010/main" val="7226343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20">
      <a:dk1>
        <a:sysClr val="windowText" lastClr="000000"/>
      </a:dk1>
      <a:lt1>
        <a:sysClr val="window" lastClr="FFFFFF"/>
      </a:lt1>
      <a:dk2>
        <a:srgbClr val="632E62"/>
      </a:dk2>
      <a:lt2>
        <a:srgbClr val="19141A"/>
      </a:lt2>
      <a:accent1>
        <a:srgbClr val="762EB1"/>
      </a:accent1>
      <a:accent2>
        <a:srgbClr val="762EB1"/>
      </a:accent2>
      <a:accent3>
        <a:srgbClr val="755DD9"/>
      </a:accent3>
      <a:accent4>
        <a:srgbClr val="665EB8"/>
      </a:accent4>
      <a:accent5>
        <a:srgbClr val="45A5ED"/>
      </a:accent5>
      <a:accent6>
        <a:srgbClr val="5982DB"/>
      </a:accent6>
      <a:hlink>
        <a:srgbClr val="E7CDE7"/>
      </a:hlink>
      <a:folHlink>
        <a:srgbClr val="D09BCF"/>
      </a:folHlink>
    </a:clrScheme>
    <a:fontScheme name="Custom 3">
      <a:majorFont>
        <a:latin typeface="Bahnschrift"/>
        <a:ea typeface=""/>
        <a:cs typeface=""/>
      </a:majorFont>
      <a:minorFont>
        <a:latin typeface="HelvLight"/>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1775</TotalTime>
  <Words>3119</Words>
  <Application>Microsoft Office PowerPoint</Application>
  <PresentationFormat>Widescreen</PresentationFormat>
  <Paragraphs>309</Paragraphs>
  <Slides>41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Bahnschrift</vt:lpstr>
      <vt:lpstr>Bahnschrift SemiBold SemiConden</vt:lpstr>
      <vt:lpstr>Calibri</vt:lpstr>
      <vt:lpstr>HelvLight</vt:lpstr>
      <vt:lpstr>Circuit</vt:lpstr>
      <vt:lpstr>Module Two: The Role of Information Assurance and Security</vt:lpstr>
      <vt:lpstr>Contextualizing Online Society</vt:lpstr>
      <vt:lpstr>PowerPoint Presentation</vt:lpstr>
      <vt:lpstr>PowerPoint Presentation</vt:lpstr>
      <vt:lpstr>Online IRL</vt:lpstr>
      <vt:lpstr>The only secure computer…</vt:lpstr>
      <vt:lpstr>PowerPoint Presentation</vt:lpstr>
      <vt:lpstr>Digital Sociology</vt:lpstr>
      <vt:lpstr>Info Sec Ethics</vt:lpstr>
      <vt:lpstr>(ISC)2 Code of Ethics</vt:lpstr>
      <vt:lpstr>A lot of cyber, not enough social</vt:lpstr>
      <vt:lpstr>New Frontiers, Same Order</vt:lpstr>
      <vt:lpstr>Distinguishing features of online</vt:lpstr>
      <vt:lpstr>Persona ex Machina</vt:lpstr>
      <vt:lpstr>Persona ex Machina</vt:lpstr>
      <vt:lpstr>Persona ex Machina</vt:lpstr>
      <vt:lpstr>Persona ex Machina</vt:lpstr>
      <vt:lpstr>Social Norms</vt:lpstr>
      <vt:lpstr>Social Norms</vt:lpstr>
      <vt:lpstr>PowerPoint Presentation</vt:lpstr>
      <vt:lpstr>“Je pense,  je suis.”</vt:lpstr>
      <vt:lpstr>The Land of Ego</vt:lpstr>
      <vt:lpstr>Whomst’ve Ever Deviates?</vt:lpstr>
      <vt:lpstr>General Strain Theory</vt:lpstr>
      <vt:lpstr>PowerPoint Presentation</vt:lpstr>
      <vt:lpstr>Types of Strain</vt:lpstr>
      <vt:lpstr>Types of Strain</vt:lpstr>
      <vt:lpstr>Lessons of General Strain Theory</vt:lpstr>
      <vt:lpstr>Space Transition Theory</vt:lpstr>
      <vt:lpstr>Space Transition Theory</vt:lpstr>
      <vt:lpstr>PowerPoint Presentation</vt:lpstr>
      <vt:lpstr>The Dark Tetrad</vt:lpstr>
      <vt:lpstr>The Dark Tetrad</vt:lpstr>
      <vt:lpstr>The Dark Tetrad</vt:lpstr>
      <vt:lpstr>The Dark Tetrad</vt:lpstr>
      <vt:lpstr>Casual Violence</vt:lpstr>
      <vt:lpstr>Casual Apathy</vt:lpstr>
      <vt:lpstr>Casual Sadism</vt:lpstr>
      <vt:lpstr>Space Transition Theory</vt:lpstr>
      <vt:lpstr>Space Transition Theory</vt:lpstr>
      <vt:lpstr>Lessons of Space Transition Theory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One: The Role of Technology</dc:title>
  <dc:creator>Chad Johnson</dc:creator>
  <cp:lastModifiedBy>Johnson, Chad</cp:lastModifiedBy>
  <cp:revision>9</cp:revision>
  <dcterms:created xsi:type="dcterms:W3CDTF">2020-06-22T15:36:07Z</dcterms:created>
  <dcterms:modified xsi:type="dcterms:W3CDTF">2022-09-14T16:23:07Z</dcterms:modified>
</cp:coreProperties>
</file>